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notesMasterIdLst>
    <p:notesMasterId r:id="rId99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notesMaster" Target="notesMasters/notesMaster1.xml"/><Relationship Id="rId100" Type="http://schemas.openxmlformats.org/officeDocument/2006/relationships/presProps" Target="presProps.xml"/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行方不明者・死者管理現場マニュアル p.26–27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p.36, 51–53／NDMA Guidelines Annexure-K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p.51（Box C）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災害時の遺体管理（日本語版）p.16–17, 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p.35–38, 144–145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p.23–24／PAHO/WHO p.21, 35, 50–51／NDMA p.18–19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別添「遺体の取扱いに対する心得及び遺体適正処理ガイドライン」2(4)(5)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出典：東京都「検視・検案等活動マニュアル」p.19, 69–70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第3章 p.7–9・よくある質問 p.35–36／PAHO/WHO p.66–67, 89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p.32–34, 147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第4章 p.11–12・第7章 p.23・別添3 p.49／Philippines 現場マニュアル p.58–59, 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出典：日本防災教育訓練センター「カスタム遺体圧縮袋（VacSeal）の作成提案」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出典：東京都「検視・検案等活動マニュアル」p.17–19（東京都の基準）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出典：東京都「検視・検案等活動マニュアル」p.17, 23, 34／広域火葬計画 別添 2(5)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第5章 p.14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第5章 p.16・別添1 遺体情報フォーム p.40–42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別添「遺体適正処理ガイドライン」2(5)ア・2(7)ウ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出典：厚生労働省 生活衛生課（令和7年10月29日）事業者等における適切な御遺体の取扱い等 p.8–9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p.107–108, 114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出典：藤代「遺体確認時の遺族への支援」トラウマティック・ストレス10(1) p.58–62／ICRC/WHO 第二版 第9章 p.29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出典：東京都「検視・検案等活動マニュアル」p.23–24／広域火葬計画 別添 2(6)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p.42, 71–72, 83／NDMA Guidelines p.25–26／ICRC/WHO 第二版 第10章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別添2 p.45–48／NDMA Annexure-I p.78–85／PAHO/WHO p.18, 29–30, 47–49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p.3, 6–7, 113, 155／ICRC/WHO 第二版 第11章 p.33–34／NDMA p.31–33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出典：NDMA Guidelines p.28, Annexure-K／Philippines 現場マニュアル p.27, 33–37, 69, 94／東京都マニュアル p.24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出典：東京都「検視・検案等活動マニュアル」p.30–33／厚労省 健衛発0730第1号（H26）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 2(7)(8)／東京都マニュアル p.33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p.24・第8章 p.27–28・別添7 p.59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p.22–23, 111–112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image" Target="../media/image-28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image" Target="../media/image-42-7.png"/><Relationship Id="rId8" Type="http://schemas.openxmlformats.org/officeDocument/2006/relationships/image" Target="../media/image-42-8.png"/><Relationship Id="rId9" Type="http://schemas.openxmlformats.org/officeDocument/2006/relationships/image" Target="../media/image-4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image" Target="../media/image-45-8.png"/><Relationship Id="rId9" Type="http://schemas.openxmlformats.org/officeDocument/2006/relationships/image" Target="../media/image-4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image" Target="../media/image-46-7.png"/><Relationship Id="rId8" Type="http://schemas.openxmlformats.org/officeDocument/2006/relationships/image" Target="../media/image-46-8.png"/><Relationship Id="rId9" Type="http://schemas.openxmlformats.org/officeDocument/2006/relationships/image" Target="../media/image-4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image" Target="../media/image-4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image" Target="../media/image-4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image" Target="../media/image-5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image" Target="../media/image-51-6.png"/><Relationship Id="rId7" Type="http://schemas.openxmlformats.org/officeDocument/2006/relationships/image" Target="../media/image-51-7.png"/><Relationship Id="rId8" Type="http://schemas.openxmlformats.org/officeDocument/2006/relationships/image" Target="../media/image-51-8.png"/><Relationship Id="rId9" Type="http://schemas.openxmlformats.org/officeDocument/2006/relationships/image" Target="../media/image-5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image" Target="../media/image-5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image" Target="../media/image-53-6.png"/><Relationship Id="rId7" Type="http://schemas.openxmlformats.org/officeDocument/2006/relationships/image" Target="../media/image-5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4.png"/><Relationship Id="rId5" Type="http://schemas.openxmlformats.org/officeDocument/2006/relationships/image" Target="../media/image-54-5.png"/><Relationship Id="rId6" Type="http://schemas.openxmlformats.org/officeDocument/2006/relationships/image" Target="../media/image-54-6.png"/><Relationship Id="rId7" Type="http://schemas.openxmlformats.org/officeDocument/2006/relationships/image" Target="../media/image-5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image" Target="../media/image-55-5.png"/><Relationship Id="rId6" Type="http://schemas.openxmlformats.org/officeDocument/2006/relationships/image" Target="../media/image-55-6.png"/><Relationship Id="rId7" Type="http://schemas.openxmlformats.org/officeDocument/2006/relationships/image" Target="../media/image-5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image" Target="../media/image-56-6.png"/><Relationship Id="rId7" Type="http://schemas.openxmlformats.org/officeDocument/2006/relationships/image" Target="../media/image-5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image" Target="../media/image-58-6.png"/><Relationship Id="rId7" Type="http://schemas.openxmlformats.org/officeDocument/2006/relationships/image" Target="../media/image-5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image" Target="../media/image-60-7.png"/><Relationship Id="rId8" Type="http://schemas.openxmlformats.org/officeDocument/2006/relationships/image" Target="../media/image-6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image" Target="../media/image-61-7.png"/><Relationship Id="rId8" Type="http://schemas.openxmlformats.org/officeDocument/2006/relationships/image" Target="../media/image-61-8.png"/><Relationship Id="rId9" Type="http://schemas.openxmlformats.org/officeDocument/2006/relationships/image" Target="../media/image-6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image" Target="../media/image-62-4.png"/><Relationship Id="rId5" Type="http://schemas.openxmlformats.org/officeDocument/2006/relationships/image" Target="../media/image-62-5.png"/><Relationship Id="rId6" Type="http://schemas.openxmlformats.org/officeDocument/2006/relationships/image" Target="../media/image-62-6.png"/><Relationship Id="rId7" Type="http://schemas.openxmlformats.org/officeDocument/2006/relationships/image" Target="../media/image-62-7.png"/><Relationship Id="rId8" Type="http://schemas.openxmlformats.org/officeDocument/2006/relationships/image" Target="../media/image-62-8.png"/><Relationship Id="rId9" Type="http://schemas.openxmlformats.org/officeDocument/2006/relationships/image" Target="../media/image-6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image" Target="../media/image-63-6.png"/><Relationship Id="rId7" Type="http://schemas.openxmlformats.org/officeDocument/2006/relationships/image" Target="../media/image-63-7.png"/><Relationship Id="rId8" Type="http://schemas.openxmlformats.org/officeDocument/2006/relationships/image" Target="../media/image-63-8.png"/><Relationship Id="rId9" Type="http://schemas.openxmlformats.org/officeDocument/2006/relationships/image" Target="../media/image-6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image" Target="../media/image-64-5.png"/><Relationship Id="rId6" Type="http://schemas.openxmlformats.org/officeDocument/2006/relationships/image" Target="../media/image-64-6.png"/><Relationship Id="rId7" Type="http://schemas.openxmlformats.org/officeDocument/2006/relationships/image" Target="../media/image-64-7.png"/><Relationship Id="rId8" Type="http://schemas.openxmlformats.org/officeDocument/2006/relationships/image" Target="../media/image-64-8.png"/><Relationship Id="rId9" Type="http://schemas.openxmlformats.org/officeDocument/2006/relationships/image" Target="../media/image-64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image" Target="../media/image-65-4.png"/><Relationship Id="rId5" Type="http://schemas.openxmlformats.org/officeDocument/2006/relationships/image" Target="../media/image-65-5.png"/><Relationship Id="rId6" Type="http://schemas.openxmlformats.org/officeDocument/2006/relationships/image" Target="../media/image-65-6.png"/><Relationship Id="rId7" Type="http://schemas.openxmlformats.org/officeDocument/2006/relationships/image" Target="../media/image-65-7.png"/><Relationship Id="rId8" Type="http://schemas.openxmlformats.org/officeDocument/2006/relationships/image" Target="../media/image-65-8.png"/><Relationship Id="rId9" Type="http://schemas.openxmlformats.org/officeDocument/2006/relationships/image" Target="../media/image-6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image" Target="../media/image-66-4.png"/><Relationship Id="rId5" Type="http://schemas.openxmlformats.org/officeDocument/2006/relationships/image" Target="../media/image-66-5.png"/><Relationship Id="rId6" Type="http://schemas.openxmlformats.org/officeDocument/2006/relationships/image" Target="../media/image-66-6.png"/><Relationship Id="rId7" Type="http://schemas.openxmlformats.org/officeDocument/2006/relationships/image" Target="../media/image-66-7.png"/><Relationship Id="rId8" Type="http://schemas.openxmlformats.org/officeDocument/2006/relationships/image" Target="../media/image-66-8.png"/><Relationship Id="rId9" Type="http://schemas.openxmlformats.org/officeDocument/2006/relationships/image" Target="../media/image-6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image" Target="../media/image-67-4.png"/><Relationship Id="rId5" Type="http://schemas.openxmlformats.org/officeDocument/2006/relationships/image" Target="../media/image-67-5.png"/><Relationship Id="rId6" Type="http://schemas.openxmlformats.org/officeDocument/2006/relationships/image" Target="../media/image-67-6.png"/><Relationship Id="rId7" Type="http://schemas.openxmlformats.org/officeDocument/2006/relationships/image" Target="../media/image-67-7.png"/><Relationship Id="rId8" Type="http://schemas.openxmlformats.org/officeDocument/2006/relationships/image" Target="../media/image-67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image" Target="../media/image-70-3.png"/><Relationship Id="rId4" Type="http://schemas.openxmlformats.org/officeDocument/2006/relationships/image" Target="../media/image-70-4.png"/><Relationship Id="rId5" Type="http://schemas.openxmlformats.org/officeDocument/2006/relationships/image" Target="../media/image-70-5.png"/><Relationship Id="rId6" Type="http://schemas.openxmlformats.org/officeDocument/2006/relationships/image" Target="../media/image-70-6.png"/><Relationship Id="rId7" Type="http://schemas.openxmlformats.org/officeDocument/2006/relationships/image" Target="../media/image-70-7.png"/><Relationship Id="rId8" Type="http://schemas.openxmlformats.org/officeDocument/2006/relationships/image" Target="../media/image-70-8.png"/><Relationship Id="rId9" Type="http://schemas.openxmlformats.org/officeDocument/2006/relationships/image" Target="../media/image-7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image" Target="../media/image-71-3.png"/><Relationship Id="rId4" Type="http://schemas.openxmlformats.org/officeDocument/2006/relationships/image" Target="../media/image-7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image" Target="../media/image-72-4.png"/><Relationship Id="rId5" Type="http://schemas.openxmlformats.org/officeDocument/2006/relationships/image" Target="../media/image-72-5.png"/><Relationship Id="rId6" Type="http://schemas.openxmlformats.org/officeDocument/2006/relationships/image" Target="../media/image-72-6.png"/><Relationship Id="rId7" Type="http://schemas.openxmlformats.org/officeDocument/2006/relationships/image" Target="../media/image-7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image" Target="../media/image-73-4.png"/><Relationship Id="rId5" Type="http://schemas.openxmlformats.org/officeDocument/2006/relationships/image" Target="../media/image-73-5.png"/><Relationship Id="rId6" Type="http://schemas.openxmlformats.org/officeDocument/2006/relationships/image" Target="../media/image-73-6.png"/><Relationship Id="rId7" Type="http://schemas.openxmlformats.org/officeDocument/2006/relationships/image" Target="../media/image-73-7.png"/><Relationship Id="rId8" Type="http://schemas.openxmlformats.org/officeDocument/2006/relationships/image" Target="../media/image-73-8.png"/><Relationship Id="rId9" Type="http://schemas.openxmlformats.org/officeDocument/2006/relationships/image" Target="../media/image-7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image" Target="../media/image-77-4.png"/><Relationship Id="rId5" Type="http://schemas.openxmlformats.org/officeDocument/2006/relationships/image" Target="../media/image-77-5.png"/><Relationship Id="rId6" Type="http://schemas.openxmlformats.org/officeDocument/2006/relationships/image" Target="../media/image-77-6.png"/><Relationship Id="rId7" Type="http://schemas.openxmlformats.org/officeDocument/2006/relationships/image" Target="../media/image-77-7.png"/><Relationship Id="rId8" Type="http://schemas.openxmlformats.org/officeDocument/2006/relationships/image" Target="../media/image-77-8.png"/><Relationship Id="rId9" Type="http://schemas.openxmlformats.org/officeDocument/2006/relationships/image" Target="../media/image-7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image" Target="../media/image-78-2.png"/><Relationship Id="rId3" Type="http://schemas.openxmlformats.org/officeDocument/2006/relationships/image" Target="../media/image-78-3.png"/><Relationship Id="rId4" Type="http://schemas.openxmlformats.org/officeDocument/2006/relationships/image" Target="../media/image-78-4.png"/><Relationship Id="rId5" Type="http://schemas.openxmlformats.org/officeDocument/2006/relationships/image" Target="../media/image-78-5.png"/><Relationship Id="rId6" Type="http://schemas.openxmlformats.org/officeDocument/2006/relationships/image" Target="../media/image-78-6.png"/><Relationship Id="rId7" Type="http://schemas.openxmlformats.org/officeDocument/2006/relationships/image" Target="../media/image-7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image" Target="../media/image-79-3.png"/><Relationship Id="rId4" Type="http://schemas.openxmlformats.org/officeDocument/2006/relationships/image" Target="../media/image-79-4.png"/><Relationship Id="rId5" Type="http://schemas.openxmlformats.org/officeDocument/2006/relationships/image" Target="../media/image-79-5.png"/><Relationship Id="rId6" Type="http://schemas.openxmlformats.org/officeDocument/2006/relationships/image" Target="../media/image-79-6.png"/><Relationship Id="rId7" Type="http://schemas.openxmlformats.org/officeDocument/2006/relationships/image" Target="../media/image-7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image" Target="../media/image-81-2.png"/><Relationship Id="rId3" Type="http://schemas.openxmlformats.org/officeDocument/2006/relationships/image" Target="../media/image-81-3.png"/><Relationship Id="rId4" Type="http://schemas.openxmlformats.org/officeDocument/2006/relationships/image" Target="../media/image-81-4.png"/><Relationship Id="rId5" Type="http://schemas.openxmlformats.org/officeDocument/2006/relationships/image" Target="../media/image-81-5.png"/><Relationship Id="rId6" Type="http://schemas.openxmlformats.org/officeDocument/2006/relationships/image" Target="../media/image-81-6.png"/><Relationship Id="rId7" Type="http://schemas.openxmlformats.org/officeDocument/2006/relationships/image" Target="../media/image-8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image" Target="../media/image-83-2.png"/><Relationship Id="rId3" Type="http://schemas.openxmlformats.org/officeDocument/2006/relationships/image" Target="../media/image-83-3.png"/><Relationship Id="rId4" Type="http://schemas.openxmlformats.org/officeDocument/2006/relationships/image" Target="../media/image-83-4.png"/><Relationship Id="rId5" Type="http://schemas.openxmlformats.org/officeDocument/2006/relationships/image" Target="../media/image-83-5.png"/><Relationship Id="rId6" Type="http://schemas.openxmlformats.org/officeDocument/2006/relationships/image" Target="../media/image-8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image" Target="../media/image-84-2.png"/><Relationship Id="rId3" Type="http://schemas.openxmlformats.org/officeDocument/2006/relationships/image" Target="../media/image-84-3.png"/><Relationship Id="rId4" Type="http://schemas.openxmlformats.org/officeDocument/2006/relationships/image" Target="../media/image-84-4.png"/><Relationship Id="rId5" Type="http://schemas.openxmlformats.org/officeDocument/2006/relationships/image" Target="../media/image-8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png"/><Relationship Id="rId2" Type="http://schemas.openxmlformats.org/officeDocument/2006/relationships/image" Target="../media/image-85-2.png"/><Relationship Id="rId3" Type="http://schemas.openxmlformats.org/officeDocument/2006/relationships/image" Target="../media/image-85-3.png"/><Relationship Id="rId4" Type="http://schemas.openxmlformats.org/officeDocument/2006/relationships/image" Target="../media/image-85-4.png"/><Relationship Id="rId5" Type="http://schemas.openxmlformats.org/officeDocument/2006/relationships/image" Target="../media/image-85-5.png"/><Relationship Id="rId6" Type="http://schemas.openxmlformats.org/officeDocument/2006/relationships/image" Target="../media/image-8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png"/><Relationship Id="rId2" Type="http://schemas.openxmlformats.org/officeDocument/2006/relationships/image" Target="../media/image-86-2.png"/><Relationship Id="rId3" Type="http://schemas.openxmlformats.org/officeDocument/2006/relationships/image" Target="../media/image-86-3.png"/><Relationship Id="rId4" Type="http://schemas.openxmlformats.org/officeDocument/2006/relationships/image" Target="../media/image-86-4.png"/><Relationship Id="rId5" Type="http://schemas.openxmlformats.org/officeDocument/2006/relationships/image" Target="../media/image-86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png"/><Relationship Id="rId2" Type="http://schemas.openxmlformats.org/officeDocument/2006/relationships/image" Target="../media/image-87-2.png"/><Relationship Id="rId3" Type="http://schemas.openxmlformats.org/officeDocument/2006/relationships/image" Target="../media/image-87-3.png"/><Relationship Id="rId4" Type="http://schemas.openxmlformats.org/officeDocument/2006/relationships/image" Target="../media/image-87-4.png"/><Relationship Id="rId5" Type="http://schemas.openxmlformats.org/officeDocument/2006/relationships/image" Target="../media/image-87-5.png"/><Relationship Id="rId6" Type="http://schemas.openxmlformats.org/officeDocument/2006/relationships/image" Target="../media/image-87-6.png"/><Relationship Id="rId7" Type="http://schemas.openxmlformats.org/officeDocument/2006/relationships/image" Target="../media/image-87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image" Target="../media/image-88-2.png"/><Relationship Id="rId3" Type="http://schemas.openxmlformats.org/officeDocument/2006/relationships/image" Target="../media/image-88-3.png"/><Relationship Id="rId4" Type="http://schemas.openxmlformats.org/officeDocument/2006/relationships/image" Target="../media/image-88-4.png"/><Relationship Id="rId5" Type="http://schemas.openxmlformats.org/officeDocument/2006/relationships/image" Target="../media/image-88-5.png"/><Relationship Id="rId6" Type="http://schemas.openxmlformats.org/officeDocument/2006/relationships/image" Target="../media/image-88-6.png"/><Relationship Id="rId7" Type="http://schemas.openxmlformats.org/officeDocument/2006/relationships/image" Target="../media/image-88-7.png"/><Relationship Id="rId8" Type="http://schemas.openxmlformats.org/officeDocument/2006/relationships/image" Target="../media/image-88-8.png"/><Relationship Id="rId9" Type="http://schemas.openxmlformats.org/officeDocument/2006/relationships/image" Target="../media/image-8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png"/><Relationship Id="rId2" Type="http://schemas.openxmlformats.org/officeDocument/2006/relationships/image" Target="../media/image-89-2.png"/><Relationship Id="rId3" Type="http://schemas.openxmlformats.org/officeDocument/2006/relationships/image" Target="../media/image-89-3.png"/><Relationship Id="rId4" Type="http://schemas.openxmlformats.org/officeDocument/2006/relationships/image" Target="../media/image-89-4.png"/><Relationship Id="rId5" Type="http://schemas.openxmlformats.org/officeDocument/2006/relationships/image" Target="../media/image-89-5.png"/><Relationship Id="rId6" Type="http://schemas.openxmlformats.org/officeDocument/2006/relationships/image" Target="../media/image-89-6.png"/><Relationship Id="rId7" Type="http://schemas.openxmlformats.org/officeDocument/2006/relationships/image" Target="../media/image-8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png"/><Relationship Id="rId2" Type="http://schemas.openxmlformats.org/officeDocument/2006/relationships/image" Target="../media/image-90-2.png"/><Relationship Id="rId3" Type="http://schemas.openxmlformats.org/officeDocument/2006/relationships/image" Target="../media/image-90-3.png"/><Relationship Id="rId4" Type="http://schemas.openxmlformats.org/officeDocument/2006/relationships/image" Target="../media/image-90-4.png"/><Relationship Id="rId5" Type="http://schemas.openxmlformats.org/officeDocument/2006/relationships/image" Target="../media/image-90-5.png"/><Relationship Id="rId6" Type="http://schemas.openxmlformats.org/officeDocument/2006/relationships/image" Target="../media/image-90-6.png"/><Relationship Id="rId7" Type="http://schemas.openxmlformats.org/officeDocument/2006/relationships/image" Target="../media/image-9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png"/><Relationship Id="rId2" Type="http://schemas.openxmlformats.org/officeDocument/2006/relationships/image" Target="../media/image-91-2.png"/><Relationship Id="rId3" Type="http://schemas.openxmlformats.org/officeDocument/2006/relationships/image" Target="../media/image-91-3.png"/><Relationship Id="rId4" Type="http://schemas.openxmlformats.org/officeDocument/2006/relationships/image" Target="../media/image-91-4.png"/><Relationship Id="rId5" Type="http://schemas.openxmlformats.org/officeDocument/2006/relationships/image" Target="../media/image-91-5.png"/><Relationship Id="rId6" Type="http://schemas.openxmlformats.org/officeDocument/2006/relationships/image" Target="../media/image-91-6.png"/><Relationship Id="rId7" Type="http://schemas.openxmlformats.org/officeDocument/2006/relationships/image" Target="../media/image-91-7.png"/><Relationship Id="rId8" Type="http://schemas.openxmlformats.org/officeDocument/2006/relationships/image" Target="../media/image-91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png"/><Relationship Id="rId2" Type="http://schemas.openxmlformats.org/officeDocument/2006/relationships/image" Target="../media/image-92-2.png"/><Relationship Id="rId3" Type="http://schemas.openxmlformats.org/officeDocument/2006/relationships/image" Target="../media/image-92-3.png"/><Relationship Id="rId4" Type="http://schemas.openxmlformats.org/officeDocument/2006/relationships/image" Target="../media/image-92-4.png"/><Relationship Id="rId5" Type="http://schemas.openxmlformats.org/officeDocument/2006/relationships/image" Target="../media/image-92-5.png"/><Relationship Id="rId6" Type="http://schemas.openxmlformats.org/officeDocument/2006/relationships/image" Target="../media/image-92-6.png"/><Relationship Id="rId7" Type="http://schemas.openxmlformats.org/officeDocument/2006/relationships/image" Target="../media/image-9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png"/><Relationship Id="rId2" Type="http://schemas.openxmlformats.org/officeDocument/2006/relationships/image" Target="../media/image-94-2.png"/><Relationship Id="rId3" Type="http://schemas.openxmlformats.org/officeDocument/2006/relationships/image" Target="../media/image-94-3.png"/><Relationship Id="rId4" Type="http://schemas.openxmlformats.org/officeDocument/2006/relationships/image" Target="../media/image-94-4.png"/><Relationship Id="rId5" Type="http://schemas.openxmlformats.org/officeDocument/2006/relationships/image" Target="../media/image-9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png"/><Relationship Id="rId2" Type="http://schemas.openxmlformats.org/officeDocument/2006/relationships/image" Target="../media/image-9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panel"/>
          <p:cNvSpPr/>
          <p:nvPr/>
        </p:nvSpPr>
        <p:spPr>
          <a:xfrm>
            <a:off x="457200" y="548640"/>
            <a:ext cx="6647688" cy="393192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" name="ic0-circle"/>
          <p:cNvSpPr/>
          <p:nvPr/>
        </p:nvSpPr>
        <p:spPr>
          <a:xfrm>
            <a:off x="2958084" y="868680"/>
            <a:ext cx="1645920" cy="1645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0186" y="1230782"/>
            <a:ext cx="921715" cy="92171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2651760"/>
            <a:ext cx="664768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大規模災害時の</a:t>
            </a:r>
            <a:endParaRPr lang="en-US" sz="4000" dirty="0"/>
          </a:p>
          <a:p>
            <a:pPr algn="ctr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御遺体対応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93192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場所・装備・研修・心のケアの備え</a:t>
            </a:r>
            <a:endParaRPr lang="en-US" sz="2200" dirty="0"/>
          </a:p>
        </p:txBody>
      </p:sp>
      <p:sp>
        <p:nvSpPr>
          <p:cNvPr id="7" name="ic1-circle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4956048"/>
            <a:ext cx="512064" cy="5120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7150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</p:txBody>
      </p:sp>
      <p:sp>
        <p:nvSpPr>
          <p:cNvPr id="10" name="ic2-circle"/>
          <p:cNvSpPr/>
          <p:nvPr/>
        </p:nvSpPr>
        <p:spPr>
          <a:xfrm>
            <a:off x="2468880" y="4754880"/>
            <a:ext cx="914400" cy="9144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048" y="4956048"/>
            <a:ext cx="512064" cy="51206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194560" y="57150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</p:txBody>
      </p:sp>
      <p:sp>
        <p:nvSpPr>
          <p:cNvPr id="13" name="ic3-circle"/>
          <p:cNvSpPr/>
          <p:nvPr/>
        </p:nvSpPr>
        <p:spPr>
          <a:xfrm>
            <a:off x="4114800" y="4754880"/>
            <a:ext cx="914400" cy="9144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4" name="ic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968" y="4956048"/>
            <a:ext cx="512064" cy="51206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3840480" y="57150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</p:txBody>
      </p:sp>
      <p:sp>
        <p:nvSpPr>
          <p:cNvPr id="16" name="ic4-circle"/>
          <p:cNvSpPr/>
          <p:nvPr/>
        </p:nvSpPr>
        <p:spPr>
          <a:xfrm>
            <a:off x="5760720" y="47548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7" name="ic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888" y="4956048"/>
            <a:ext cx="512064" cy="51206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486400" y="57150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</p:txBody>
      </p:sp>
      <p:sp>
        <p:nvSpPr>
          <p:cNvPr id="19" name="Text 12"/>
          <p:cNvSpPr txBox="1"/>
          <p:nvPr/>
        </p:nvSpPr>
        <p:spPr>
          <a:xfrm>
            <a:off x="457200" y="6355080"/>
            <a:ext cx="66476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対象：自治体職員・消防団・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関係機関の皆さま</a:t>
            </a:r>
            <a:endParaRPr lang="en-US" sz="2200" dirty="0"/>
          </a:p>
        </p:txBody>
      </p:sp>
      <p:sp>
        <p:nvSpPr>
          <p:cNvPr id="20" name="Text 13"/>
          <p:cNvSpPr txBox="1"/>
          <p:nvPr/>
        </p:nvSpPr>
        <p:spPr>
          <a:xfrm>
            <a:off x="457200" y="736092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作成：一般社団法人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代表理事　サニー カミヤ</a:t>
            </a:r>
            <a:endParaRPr lang="en-US" sz="2000" dirty="0"/>
          </a:p>
        </p:txBody>
      </p:sp>
      <p:pic>
        <p:nvPicPr>
          <p:cNvPr id="21" name="cover-qr" descr="qr_xrescu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3288" y="7269480"/>
            <a:ext cx="1371600" cy="13716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093208" y="8686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XRESCUE.JP</a:t>
            </a:r>
            <a:endParaRPr lang="en-US" sz="2000" dirty="0"/>
          </a:p>
        </p:txBody>
      </p:sp>
      <p:sp>
        <p:nvSpPr>
          <p:cNvPr id="23" name="Text 15"/>
          <p:cNvSpPr txBox="1"/>
          <p:nvPr/>
        </p:nvSpPr>
        <p:spPr>
          <a:xfrm>
            <a:off x="457200" y="9235440"/>
            <a:ext cx="6647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御遺体の尊厳とご家族の心に寄り添い、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職員自身も守るために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目次</a:t>
            </a:r>
            <a:endParaRPr lang="en-US" sz="2800" dirty="0"/>
          </a:p>
        </p:txBody>
      </p:sp>
      <p:sp>
        <p:nvSpPr>
          <p:cNvPr id="3" name="ic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333"/>
          <p:cNvSpPr/>
          <p:nvPr/>
        </p:nvSpPr>
        <p:spPr>
          <a:xfrm>
            <a:off x="457200" y="1600200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ocn0"/>
          <p:cNvSpPr/>
          <p:nvPr/>
        </p:nvSpPr>
        <p:spPr>
          <a:xfrm>
            <a:off x="594360" y="1655064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655064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083259" y="1600200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全体の流れと体制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73368" y="1600200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</a:t>
            </a:r>
            <a:endParaRPr lang="en-US" sz="2000" dirty="0"/>
          </a:p>
        </p:txBody>
      </p:sp>
      <p:sp>
        <p:nvSpPr>
          <p:cNvPr id="10" name="card1334"/>
          <p:cNvSpPr/>
          <p:nvPr/>
        </p:nvSpPr>
        <p:spPr>
          <a:xfrm>
            <a:off x="457200" y="2171395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ocn1"/>
          <p:cNvSpPr/>
          <p:nvPr/>
        </p:nvSpPr>
        <p:spPr>
          <a:xfrm>
            <a:off x="594360" y="2226259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4360" y="2226259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083259" y="2171395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御遺体の搬送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6373368" y="2171395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</a:t>
            </a:r>
            <a:endParaRPr lang="en-US" sz="2000" dirty="0"/>
          </a:p>
        </p:txBody>
      </p:sp>
      <p:sp>
        <p:nvSpPr>
          <p:cNvPr id="15" name="card1335"/>
          <p:cNvSpPr/>
          <p:nvPr/>
        </p:nvSpPr>
        <p:spPr>
          <a:xfrm>
            <a:off x="457200" y="2742590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ocn2"/>
          <p:cNvSpPr/>
          <p:nvPr/>
        </p:nvSpPr>
        <p:spPr>
          <a:xfrm>
            <a:off x="594360" y="2797454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2797454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083259" y="2742590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安置所の準備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6373368" y="2742590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15</a:t>
            </a:r>
            <a:endParaRPr lang="en-US" sz="2000" dirty="0"/>
          </a:p>
        </p:txBody>
      </p:sp>
      <p:sp>
        <p:nvSpPr>
          <p:cNvPr id="20" name="card1336"/>
          <p:cNvSpPr/>
          <p:nvPr/>
        </p:nvSpPr>
        <p:spPr>
          <a:xfrm>
            <a:off x="457200" y="3313786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ocn3"/>
          <p:cNvSpPr/>
          <p:nvPr/>
        </p:nvSpPr>
        <p:spPr>
          <a:xfrm>
            <a:off x="594360" y="3368650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94360" y="3368650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1083259" y="3313786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防護衣と感染対策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6373368" y="3313786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21</a:t>
            </a:r>
            <a:endParaRPr lang="en-US" sz="2000" dirty="0"/>
          </a:p>
        </p:txBody>
      </p:sp>
      <p:sp>
        <p:nvSpPr>
          <p:cNvPr id="25" name="card1337"/>
          <p:cNvSpPr/>
          <p:nvPr/>
        </p:nvSpPr>
        <p:spPr>
          <a:xfrm>
            <a:off x="457200" y="3884981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tocn4"/>
          <p:cNvSpPr/>
          <p:nvPr/>
        </p:nvSpPr>
        <p:spPr>
          <a:xfrm>
            <a:off x="594360" y="3939845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360" y="3939845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1083259" y="3884981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収容・タグ付け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6373368" y="3884981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29</a:t>
            </a:r>
            <a:endParaRPr lang="en-US" sz="2000" dirty="0"/>
          </a:p>
        </p:txBody>
      </p:sp>
      <p:sp>
        <p:nvSpPr>
          <p:cNvPr id="30" name="card1338"/>
          <p:cNvSpPr/>
          <p:nvPr/>
        </p:nvSpPr>
        <p:spPr>
          <a:xfrm>
            <a:off x="457200" y="4456176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tocn5"/>
          <p:cNvSpPr/>
          <p:nvPr/>
        </p:nvSpPr>
        <p:spPr>
          <a:xfrm>
            <a:off x="594360" y="4511040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4511040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6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1083259" y="4456176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検視・検案と手続き</a:t>
            </a:r>
            <a:endParaRPr lang="en-US" sz="2000" dirty="0"/>
          </a:p>
        </p:txBody>
      </p:sp>
      <p:sp>
        <p:nvSpPr>
          <p:cNvPr id="34" name="Text 31"/>
          <p:cNvSpPr txBox="1"/>
          <p:nvPr/>
        </p:nvSpPr>
        <p:spPr>
          <a:xfrm>
            <a:off x="6373368" y="4456176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37</a:t>
            </a:r>
            <a:endParaRPr lang="en-US" sz="2000" dirty="0"/>
          </a:p>
        </p:txBody>
      </p:sp>
      <p:sp>
        <p:nvSpPr>
          <p:cNvPr id="35" name="card1339"/>
          <p:cNvSpPr/>
          <p:nvPr/>
        </p:nvSpPr>
        <p:spPr>
          <a:xfrm>
            <a:off x="457200" y="5027371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tocn6"/>
          <p:cNvSpPr/>
          <p:nvPr/>
        </p:nvSpPr>
        <p:spPr>
          <a:xfrm>
            <a:off x="594360" y="5082235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94360" y="5082235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7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1083259" y="5027371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管理表と安置管理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6373368" y="5027371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43</a:t>
            </a:r>
            <a:endParaRPr lang="en-US" sz="2000" dirty="0"/>
          </a:p>
        </p:txBody>
      </p:sp>
      <p:sp>
        <p:nvSpPr>
          <p:cNvPr id="40" name="card1340"/>
          <p:cNvSpPr/>
          <p:nvPr/>
        </p:nvSpPr>
        <p:spPr>
          <a:xfrm>
            <a:off x="457200" y="5598566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1" name="tocn7"/>
          <p:cNvSpPr/>
          <p:nvPr/>
        </p:nvSpPr>
        <p:spPr>
          <a:xfrm>
            <a:off x="594360" y="5653430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594360" y="5653430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8</a:t>
            </a:r>
            <a:endParaRPr lang="en-US" sz="2000" dirty="0"/>
          </a:p>
        </p:txBody>
      </p:sp>
      <p:sp>
        <p:nvSpPr>
          <p:cNvPr id="43" name="Text 40"/>
          <p:cNvSpPr txBox="1"/>
          <p:nvPr/>
        </p:nvSpPr>
        <p:spPr>
          <a:xfrm>
            <a:off x="1083259" y="5598566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ご遺族への対応</a:t>
            </a:r>
            <a:endParaRPr lang="en-US" sz="2000" dirty="0"/>
          </a:p>
        </p:txBody>
      </p:sp>
      <p:sp>
        <p:nvSpPr>
          <p:cNvPr id="44" name="Text 41"/>
          <p:cNvSpPr txBox="1"/>
          <p:nvPr/>
        </p:nvSpPr>
        <p:spPr>
          <a:xfrm>
            <a:off x="6373368" y="5598566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52</a:t>
            </a:r>
            <a:endParaRPr lang="en-US" sz="2000" dirty="0"/>
          </a:p>
        </p:txBody>
      </p:sp>
      <p:sp>
        <p:nvSpPr>
          <p:cNvPr id="45" name="card1341"/>
          <p:cNvSpPr/>
          <p:nvPr/>
        </p:nvSpPr>
        <p:spPr>
          <a:xfrm>
            <a:off x="457200" y="6169762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6" name="tocn8"/>
          <p:cNvSpPr/>
          <p:nvPr/>
        </p:nvSpPr>
        <p:spPr>
          <a:xfrm>
            <a:off x="594360" y="6224626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594360" y="6224626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9</a:t>
            </a:r>
            <a:endParaRPr lang="en-US" sz="2000" dirty="0"/>
          </a:p>
        </p:txBody>
      </p:sp>
      <p:sp>
        <p:nvSpPr>
          <p:cNvPr id="48" name="Text 45"/>
          <p:cNvSpPr txBox="1"/>
          <p:nvPr/>
        </p:nvSpPr>
        <p:spPr>
          <a:xfrm>
            <a:off x="1083259" y="6169762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行方不明者・広報</a:t>
            </a:r>
            <a:endParaRPr lang="en-US" sz="2000" dirty="0"/>
          </a:p>
        </p:txBody>
      </p:sp>
      <p:sp>
        <p:nvSpPr>
          <p:cNvPr id="49" name="Text 46"/>
          <p:cNvSpPr txBox="1"/>
          <p:nvPr/>
        </p:nvSpPr>
        <p:spPr>
          <a:xfrm>
            <a:off x="6373368" y="6169762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64</a:t>
            </a:r>
            <a:endParaRPr lang="en-US" sz="2000" dirty="0"/>
          </a:p>
        </p:txBody>
      </p:sp>
      <p:sp>
        <p:nvSpPr>
          <p:cNvPr id="50" name="card1342"/>
          <p:cNvSpPr/>
          <p:nvPr/>
        </p:nvSpPr>
        <p:spPr>
          <a:xfrm>
            <a:off x="457200" y="6740957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1" name="tocn9"/>
          <p:cNvSpPr/>
          <p:nvPr/>
        </p:nvSpPr>
        <p:spPr>
          <a:xfrm>
            <a:off x="594360" y="6795821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594360" y="6795821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10</a:t>
            </a:r>
            <a:endParaRPr lang="en-US" sz="2000" dirty="0"/>
          </a:p>
        </p:txBody>
      </p:sp>
      <p:sp>
        <p:nvSpPr>
          <p:cNvPr id="53" name="Text 50"/>
          <p:cNvSpPr txBox="1"/>
          <p:nvPr/>
        </p:nvSpPr>
        <p:spPr>
          <a:xfrm>
            <a:off x="1083259" y="6740957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葬祭業者・広域火葬</a:t>
            </a:r>
            <a:endParaRPr lang="en-US" sz="2000" dirty="0"/>
          </a:p>
        </p:txBody>
      </p:sp>
      <p:sp>
        <p:nvSpPr>
          <p:cNvPr id="54" name="Text 51"/>
          <p:cNvSpPr txBox="1"/>
          <p:nvPr/>
        </p:nvSpPr>
        <p:spPr>
          <a:xfrm>
            <a:off x="6373368" y="6740957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68</a:t>
            </a:r>
            <a:endParaRPr lang="en-US" sz="2000" dirty="0"/>
          </a:p>
        </p:txBody>
      </p:sp>
      <p:sp>
        <p:nvSpPr>
          <p:cNvPr id="55" name="card1343"/>
          <p:cNvSpPr/>
          <p:nvPr/>
        </p:nvSpPr>
        <p:spPr>
          <a:xfrm>
            <a:off x="457200" y="7312152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6" name="tocn10"/>
          <p:cNvSpPr/>
          <p:nvPr/>
        </p:nvSpPr>
        <p:spPr>
          <a:xfrm>
            <a:off x="594360" y="7367016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594360" y="7367016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11</a:t>
            </a:r>
            <a:endParaRPr lang="en-US" sz="2000" dirty="0"/>
          </a:p>
        </p:txBody>
      </p:sp>
      <p:sp>
        <p:nvSpPr>
          <p:cNvPr id="58" name="Text 55"/>
          <p:cNvSpPr txBox="1"/>
          <p:nvPr/>
        </p:nvSpPr>
        <p:spPr>
          <a:xfrm>
            <a:off x="1083259" y="7312152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仮埋葬・掘り起こし</a:t>
            </a:r>
            <a:endParaRPr lang="en-US" sz="2000" dirty="0"/>
          </a:p>
        </p:txBody>
      </p:sp>
      <p:sp>
        <p:nvSpPr>
          <p:cNvPr id="59" name="Text 56"/>
          <p:cNvSpPr txBox="1"/>
          <p:nvPr/>
        </p:nvSpPr>
        <p:spPr>
          <a:xfrm>
            <a:off x="6373368" y="7312152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71</a:t>
            </a:r>
            <a:endParaRPr lang="en-US" sz="2000" dirty="0"/>
          </a:p>
        </p:txBody>
      </p:sp>
      <p:sp>
        <p:nvSpPr>
          <p:cNvPr id="60" name="card1344"/>
          <p:cNvSpPr/>
          <p:nvPr/>
        </p:nvSpPr>
        <p:spPr>
          <a:xfrm>
            <a:off x="457200" y="7883347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1" name="tocn11"/>
          <p:cNvSpPr/>
          <p:nvPr/>
        </p:nvSpPr>
        <p:spPr>
          <a:xfrm>
            <a:off x="594360" y="7938211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594360" y="7938211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12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1083259" y="7883347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研修・訓練</a:t>
            </a:r>
            <a:endParaRPr lang="en-US" sz="2000" dirty="0"/>
          </a:p>
        </p:txBody>
      </p:sp>
      <p:sp>
        <p:nvSpPr>
          <p:cNvPr id="64" name="Text 61"/>
          <p:cNvSpPr txBox="1"/>
          <p:nvPr/>
        </p:nvSpPr>
        <p:spPr>
          <a:xfrm>
            <a:off x="6373368" y="7883347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83</a:t>
            </a:r>
            <a:endParaRPr lang="en-US" sz="2000" dirty="0"/>
          </a:p>
        </p:txBody>
      </p:sp>
      <p:sp>
        <p:nvSpPr>
          <p:cNvPr id="65" name="card1345"/>
          <p:cNvSpPr/>
          <p:nvPr/>
        </p:nvSpPr>
        <p:spPr>
          <a:xfrm>
            <a:off x="457200" y="8454542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6" name="tocn12"/>
          <p:cNvSpPr/>
          <p:nvPr/>
        </p:nvSpPr>
        <p:spPr>
          <a:xfrm>
            <a:off x="594360" y="8509406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594360" y="8509406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13</a:t>
            </a:r>
            <a:endParaRPr lang="en-US" sz="2000" dirty="0"/>
          </a:p>
        </p:txBody>
      </p:sp>
      <p:sp>
        <p:nvSpPr>
          <p:cNvPr id="68" name="Text 65"/>
          <p:cNvSpPr txBox="1"/>
          <p:nvPr/>
        </p:nvSpPr>
        <p:spPr>
          <a:xfrm>
            <a:off x="1083259" y="8454542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ストレスと心のケア</a:t>
            </a:r>
            <a:endParaRPr lang="en-US" sz="2000" dirty="0"/>
          </a:p>
        </p:txBody>
      </p:sp>
      <p:sp>
        <p:nvSpPr>
          <p:cNvPr id="69" name="Text 66"/>
          <p:cNvSpPr txBox="1"/>
          <p:nvPr/>
        </p:nvSpPr>
        <p:spPr>
          <a:xfrm>
            <a:off x="6373368" y="8454542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84</a:t>
            </a:r>
            <a:endParaRPr lang="en-US" sz="2000" dirty="0"/>
          </a:p>
        </p:txBody>
      </p:sp>
      <p:sp>
        <p:nvSpPr>
          <p:cNvPr id="70" name="card1346"/>
          <p:cNvSpPr/>
          <p:nvPr/>
        </p:nvSpPr>
        <p:spPr>
          <a:xfrm>
            <a:off x="457200" y="9025738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1" name="tocn13"/>
          <p:cNvSpPr/>
          <p:nvPr/>
        </p:nvSpPr>
        <p:spPr>
          <a:xfrm>
            <a:off x="594360" y="9080602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594360" y="9080602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14</a:t>
            </a:r>
            <a:endParaRPr lang="en-US" sz="2000" dirty="0"/>
          </a:p>
        </p:txBody>
      </p:sp>
      <p:sp>
        <p:nvSpPr>
          <p:cNvPr id="73" name="Text 70"/>
          <p:cNvSpPr txBox="1"/>
          <p:nvPr/>
        </p:nvSpPr>
        <p:spPr>
          <a:xfrm>
            <a:off x="1083259" y="9025738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チェック・まとめ</a:t>
            </a:r>
            <a:endParaRPr lang="en-US" sz="2000" dirty="0"/>
          </a:p>
        </p:txBody>
      </p:sp>
      <p:sp>
        <p:nvSpPr>
          <p:cNvPr id="74" name="Text 71"/>
          <p:cNvSpPr txBox="1"/>
          <p:nvPr/>
        </p:nvSpPr>
        <p:spPr>
          <a:xfrm>
            <a:off x="6373368" y="9025738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93</a:t>
            </a:r>
            <a:endParaRPr lang="en-US" sz="2000" dirty="0"/>
          </a:p>
        </p:txBody>
      </p:sp>
      <p:sp>
        <p:nvSpPr>
          <p:cNvPr id="75" name="card1347"/>
          <p:cNvSpPr/>
          <p:nvPr/>
        </p:nvSpPr>
        <p:spPr>
          <a:xfrm>
            <a:off x="457200" y="9596933"/>
            <a:ext cx="6647688" cy="461467"/>
          </a:xfrm>
          <a:prstGeom prst="roundRect">
            <a:avLst>
              <a:gd name="adj" fmla="val 19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6" name="tocn14"/>
          <p:cNvSpPr/>
          <p:nvPr/>
        </p:nvSpPr>
        <p:spPr>
          <a:xfrm>
            <a:off x="594360" y="9651797"/>
            <a:ext cx="351739" cy="35173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594360" y="9651797"/>
            <a:ext cx="351739" cy="3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15</a:t>
            </a:r>
            <a:endParaRPr lang="en-US" sz="2000" dirty="0"/>
          </a:p>
        </p:txBody>
      </p:sp>
      <p:sp>
        <p:nvSpPr>
          <p:cNvPr id="78" name="Text 75"/>
          <p:cNvSpPr txBox="1"/>
          <p:nvPr/>
        </p:nvSpPr>
        <p:spPr>
          <a:xfrm>
            <a:off x="1083259" y="9596933"/>
            <a:ext cx="5244389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参考資料</a:t>
            </a:r>
            <a:endParaRPr lang="en-US" sz="2000" dirty="0"/>
          </a:p>
        </p:txBody>
      </p:sp>
      <p:sp>
        <p:nvSpPr>
          <p:cNvPr id="79" name="Text 76"/>
          <p:cNvSpPr txBox="1"/>
          <p:nvPr/>
        </p:nvSpPr>
        <p:spPr>
          <a:xfrm>
            <a:off x="6373368" y="9596933"/>
            <a:ext cx="594360" cy="461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95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なぜ平時の備えが必要か</a:t>
            </a:r>
            <a:endParaRPr lang="en-US" sz="2800" dirty="0"/>
          </a:p>
        </p:txBody>
      </p:sp>
      <p:sp>
        <p:nvSpPr>
          <p:cNvPr id="3" name="ic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多数の御遺体に、限られた人員・場所・物資で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同時に対応しなければなりません。</a:t>
            </a:r>
            <a:endParaRPr lang="en-US" sz="2000" dirty="0"/>
          </a:p>
        </p:txBody>
      </p:sp>
      <p:sp>
        <p:nvSpPr>
          <p:cNvPr id="6" name="card7"/>
          <p:cNvSpPr/>
          <p:nvPr/>
        </p:nvSpPr>
        <p:spPr>
          <a:xfrm>
            <a:off x="457200" y="2514600"/>
            <a:ext cx="664768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-circle"/>
          <p:cNvSpPr/>
          <p:nvPr/>
        </p:nvSpPr>
        <p:spPr>
          <a:xfrm>
            <a:off x="621792" y="30152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17214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587752"/>
            <a:ext cx="5477256" cy="1568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発災直後は時間がない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場所・物資・手順は平時に決める</a:t>
            </a:r>
            <a:endParaRPr lang="en-US" sz="2000" dirty="0"/>
          </a:p>
        </p:txBody>
      </p:sp>
      <p:sp>
        <p:nvSpPr>
          <p:cNvPr id="10" name="card9"/>
          <p:cNvSpPr/>
          <p:nvPr/>
        </p:nvSpPr>
        <p:spPr>
          <a:xfrm>
            <a:off x="457200" y="4457700"/>
            <a:ext cx="664768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-circle"/>
          <p:cNvSpPr/>
          <p:nvPr/>
        </p:nvSpPr>
        <p:spPr>
          <a:xfrm>
            <a:off x="621792" y="495833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511524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4530852"/>
            <a:ext cx="5477256" cy="1568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御遺体の尊厳を守る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丁寧な扱いが遺族の心を支える</a:t>
            </a:r>
            <a:endParaRPr lang="en-US" sz="2000" dirty="0"/>
          </a:p>
        </p:txBody>
      </p:sp>
      <p:sp>
        <p:nvSpPr>
          <p:cNvPr id="14" name="card11"/>
          <p:cNvSpPr/>
          <p:nvPr/>
        </p:nvSpPr>
        <p:spPr>
          <a:xfrm>
            <a:off x="457200" y="6400800"/>
            <a:ext cx="664768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-circle"/>
          <p:cNvSpPr/>
          <p:nvPr/>
        </p:nvSpPr>
        <p:spPr>
          <a:xfrm>
            <a:off x="621792" y="690143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705834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6473952"/>
            <a:ext cx="5477256" cy="1568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ご家族の大きな悲しみ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説明と寄り添いが不可欠</a:t>
            </a:r>
            <a:endParaRPr lang="en-US" sz="2000" dirty="0"/>
          </a:p>
        </p:txBody>
      </p:sp>
      <p:sp>
        <p:nvSpPr>
          <p:cNvPr id="18" name="card13"/>
          <p:cNvSpPr/>
          <p:nvPr/>
        </p:nvSpPr>
        <p:spPr>
          <a:xfrm>
            <a:off x="457200" y="8343900"/>
            <a:ext cx="664768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-circle"/>
          <p:cNvSpPr/>
          <p:nvPr/>
        </p:nvSpPr>
        <p:spPr>
          <a:xfrm>
            <a:off x="621792" y="884453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90014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8417052"/>
            <a:ext cx="5477256" cy="1568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職員も強いストレス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惨事ストレスへの備えが必要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対応の全体の流れ</a:t>
            </a:r>
            <a:endParaRPr lang="en-US" sz="2800" dirty="0"/>
          </a:p>
        </p:txBody>
      </p:sp>
      <p:sp>
        <p:nvSpPr>
          <p:cNvPr id="3" name="ic1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6"/>
          <p:cNvSpPr/>
          <p:nvPr/>
        </p:nvSpPr>
        <p:spPr>
          <a:xfrm>
            <a:off x="457200" y="1600200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7-circle"/>
          <p:cNvSpPr/>
          <p:nvPr/>
        </p:nvSpPr>
        <p:spPr>
          <a:xfrm>
            <a:off x="640080" y="1773936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14" y="1934870"/>
            <a:ext cx="409651" cy="40965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673352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場所・日時・状況を記録</a:t>
            </a:r>
            <a:endParaRPr lang="en-US" sz="2000" dirty="0"/>
          </a:p>
        </p:txBody>
      </p:sp>
      <p:sp>
        <p:nvSpPr>
          <p:cNvPr id="9" name="arr0"/>
          <p:cNvSpPr/>
          <p:nvPr/>
        </p:nvSpPr>
        <p:spPr>
          <a:xfrm>
            <a:off x="3552444" y="2715768"/>
            <a:ext cx="457200" cy="27432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18"/>
          <p:cNvSpPr/>
          <p:nvPr/>
        </p:nvSpPr>
        <p:spPr>
          <a:xfrm>
            <a:off x="457200" y="3026664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9-circle"/>
          <p:cNvSpPr/>
          <p:nvPr/>
        </p:nvSpPr>
        <p:spPr>
          <a:xfrm>
            <a:off x="640080" y="32004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14" y="3361334"/>
            <a:ext cx="409651" cy="40965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54480" y="3099816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番号を付け、遺留品と一緒に</a:t>
            </a:r>
            <a:endParaRPr lang="en-US" sz="2000" dirty="0"/>
          </a:p>
        </p:txBody>
      </p:sp>
      <p:sp>
        <p:nvSpPr>
          <p:cNvPr id="14" name="arr1"/>
          <p:cNvSpPr/>
          <p:nvPr/>
        </p:nvSpPr>
        <p:spPr>
          <a:xfrm>
            <a:off x="3552444" y="4142232"/>
            <a:ext cx="457200" cy="27432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20"/>
          <p:cNvSpPr/>
          <p:nvPr/>
        </p:nvSpPr>
        <p:spPr>
          <a:xfrm>
            <a:off x="457200" y="4453128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ic21-circle"/>
          <p:cNvSpPr/>
          <p:nvPr/>
        </p:nvSpPr>
        <p:spPr>
          <a:xfrm>
            <a:off x="640080" y="4626864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c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14" y="4787798"/>
            <a:ext cx="409651" cy="409651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554480" y="4526280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3．安置所で受入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受付・番号管理・安置</a:t>
            </a:r>
            <a:endParaRPr lang="en-US" sz="2000" dirty="0"/>
          </a:p>
        </p:txBody>
      </p:sp>
      <p:sp>
        <p:nvSpPr>
          <p:cNvPr id="19" name="arr2"/>
          <p:cNvSpPr/>
          <p:nvPr/>
        </p:nvSpPr>
        <p:spPr>
          <a:xfrm>
            <a:off x="3552444" y="5568696"/>
            <a:ext cx="457200" cy="27432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22"/>
          <p:cNvSpPr/>
          <p:nvPr/>
        </p:nvSpPr>
        <p:spPr>
          <a:xfrm>
            <a:off x="457200" y="5879592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ic23-circle"/>
          <p:cNvSpPr/>
          <p:nvPr/>
        </p:nvSpPr>
        <p:spPr>
          <a:xfrm>
            <a:off x="640080" y="6053328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2" name="ic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14" y="6214262"/>
            <a:ext cx="409651" cy="409651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554480" y="5952744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4．検視・検案・身元確認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警察・医師・歯科医師</a:t>
            </a:r>
            <a:endParaRPr lang="en-US" sz="2000" dirty="0"/>
          </a:p>
        </p:txBody>
      </p:sp>
      <p:sp>
        <p:nvSpPr>
          <p:cNvPr id="24" name="arr3"/>
          <p:cNvSpPr/>
          <p:nvPr/>
        </p:nvSpPr>
        <p:spPr>
          <a:xfrm>
            <a:off x="3552444" y="6995160"/>
            <a:ext cx="457200" cy="27432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24"/>
          <p:cNvSpPr/>
          <p:nvPr/>
        </p:nvSpPr>
        <p:spPr>
          <a:xfrm>
            <a:off x="457200" y="7306056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25-circle"/>
          <p:cNvSpPr/>
          <p:nvPr/>
        </p:nvSpPr>
        <p:spPr>
          <a:xfrm>
            <a:off x="640080" y="7479792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014" y="7640726"/>
            <a:ext cx="409651" cy="409651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554480" y="7379208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5．対面・引き渡し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説明・付き添い・書類</a:t>
            </a:r>
            <a:endParaRPr lang="en-US" sz="2000" dirty="0"/>
          </a:p>
        </p:txBody>
      </p:sp>
      <p:sp>
        <p:nvSpPr>
          <p:cNvPr id="29" name="arr4"/>
          <p:cNvSpPr/>
          <p:nvPr/>
        </p:nvSpPr>
        <p:spPr>
          <a:xfrm>
            <a:off x="3552444" y="8421624"/>
            <a:ext cx="457200" cy="27432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26"/>
          <p:cNvSpPr/>
          <p:nvPr/>
        </p:nvSpPr>
        <p:spPr>
          <a:xfrm>
            <a:off x="457200" y="8732520"/>
            <a:ext cx="6647688" cy="1078992"/>
          </a:xfrm>
          <a:prstGeom prst="roundRect">
            <a:avLst>
              <a:gd name="adj" fmla="val 84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7-circle"/>
          <p:cNvSpPr/>
          <p:nvPr/>
        </p:nvSpPr>
        <p:spPr>
          <a:xfrm>
            <a:off x="640080" y="8906256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14" y="9067190"/>
            <a:ext cx="409651" cy="409651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1554480" y="8805672"/>
            <a:ext cx="53675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6．火葬（やむを得ず仮埋葬）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広域火葬を優先して調整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主な関係機関と役割</a:t>
            </a:r>
            <a:endParaRPr lang="en-US" sz="2800" dirty="0"/>
          </a:p>
        </p:txBody>
      </p:sp>
      <p:sp>
        <p:nvSpPr>
          <p:cNvPr id="3" name="ic2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29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0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検視・身元確認・遺族への連絡</a:t>
            </a:r>
            <a:endParaRPr lang="en-US" sz="2000" dirty="0"/>
          </a:p>
        </p:txBody>
      </p:sp>
      <p:sp>
        <p:nvSpPr>
          <p:cNvPr id="9" name="card31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2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1" name="ic3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医師・歯科医師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死体検案・歯科所見での身元確認</a:t>
            </a:r>
            <a:endParaRPr lang="en-US" sz="2000" dirty="0"/>
          </a:p>
        </p:txBody>
      </p:sp>
      <p:sp>
        <p:nvSpPr>
          <p:cNvPr id="13" name="card33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4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安置所の運営・物資・火葬</a:t>
            </a:r>
            <a:endParaRPr lang="en-US" sz="2000" dirty="0"/>
          </a:p>
        </p:txBody>
      </p:sp>
      <p:sp>
        <p:nvSpPr>
          <p:cNvPr id="17" name="card35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6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3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救助活動中の収容・搬送の補助</a:t>
            </a:r>
            <a:endParaRPr lang="en-US" sz="2000" dirty="0"/>
          </a:p>
        </p:txBody>
      </p:sp>
      <p:sp>
        <p:nvSpPr>
          <p:cNvPr id="21" name="card37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3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葬祭業者・関係団体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棺・ドライアイス・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搬送・納棺</a:t>
            </a:r>
            <a:endParaRPr lang="en-US" sz="2000" dirty="0"/>
          </a:p>
        </p:txBody>
      </p:sp>
      <p:sp>
        <p:nvSpPr>
          <p:cNvPr id="25" name="card39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役割分担は地域防災計画・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協定で事前に確認しておく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御遺体対応チームの編成</a:t>
            </a:r>
            <a:endParaRPr lang="en-US" sz="2800" dirty="0"/>
          </a:p>
        </p:txBody>
      </p:sp>
      <p:sp>
        <p:nvSpPr>
          <p:cNvPr id="3" name="ic4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41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統括責任者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全体を指揮し、関係機関と調整</a:t>
            </a:r>
            <a:endParaRPr lang="en-US" sz="2000" dirty="0"/>
          </a:p>
        </p:txBody>
      </p:sp>
      <p:sp>
        <p:nvSpPr>
          <p:cNvPr id="10" name="card43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4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収容・搬送班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捜索隊に同行し記録・収容</a:t>
            </a:r>
            <a:endParaRPr lang="en-US" sz="2000" dirty="0"/>
          </a:p>
        </p:txBody>
      </p:sp>
      <p:sp>
        <p:nvSpPr>
          <p:cNvPr id="14" name="card45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6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安置所運営班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受付・安置・資機材の管理</a:t>
            </a:r>
            <a:endParaRPr lang="en-US" sz="2000" dirty="0"/>
          </a:p>
        </p:txBody>
      </p:sp>
      <p:sp>
        <p:nvSpPr>
          <p:cNvPr id="18" name="card47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8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4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ご遺族支援班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待機所・対面の付き添い</a:t>
            </a:r>
            <a:endParaRPr lang="en-US" sz="2000" dirty="0"/>
          </a:p>
        </p:txBody>
      </p:sp>
      <p:sp>
        <p:nvSpPr>
          <p:cNvPr id="22" name="card49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0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5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届出を受け、生前情報を記録</a:t>
            </a:r>
            <a:endParaRPr lang="en-US" sz="2000" dirty="0"/>
          </a:p>
        </p:txBody>
      </p:sp>
      <p:sp>
        <p:nvSpPr>
          <p:cNvPr id="26" name="card51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2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5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火葬・埋葬班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許可書類・広域火葬・仮埋葬</a:t>
            </a:r>
            <a:endParaRPr lang="en-US" sz="2000" dirty="0"/>
          </a:p>
        </p:txBody>
      </p:sp>
      <p:sp>
        <p:nvSpPr>
          <p:cNvPr id="30" name="card53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4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情報・広報班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件数集計と発表の一本化</a:t>
            </a:r>
            <a:endParaRPr lang="en-US" sz="2000" dirty="0"/>
          </a:p>
        </p:txBody>
      </p:sp>
      <p:sp>
        <p:nvSpPr>
          <p:cNvPr id="34" name="card55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6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5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本部の下に置く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災害対策本部の指揮系統に組込む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出動時の初動手順</a:t>
            </a:r>
            <a:endParaRPr lang="en-US" sz="2800" dirty="0"/>
          </a:p>
        </p:txBody>
      </p:sp>
      <p:sp>
        <p:nvSpPr>
          <p:cNvPr id="3" name="ic5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58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59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先遣班を出す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早期に現場の状況を把握する</a:t>
            </a:r>
            <a:endParaRPr lang="en-US" sz="2000" dirty="0"/>
          </a:p>
        </p:txBody>
      </p:sp>
      <p:sp>
        <p:nvSpPr>
          <p:cNvPr id="10" name="card60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61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事前打合せ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目的・方法・役割・必要物資</a:t>
            </a:r>
            <a:endParaRPr lang="en-US" sz="2000" dirty="0"/>
          </a:p>
        </p:txBody>
      </p:sp>
      <p:sp>
        <p:nvSpPr>
          <p:cNvPr id="14" name="card62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63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本部で到着登録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受付をして任務の指示を待つ</a:t>
            </a:r>
            <a:endParaRPr lang="en-US" sz="2000" dirty="0"/>
          </a:p>
        </p:txBody>
      </p:sp>
      <p:sp>
        <p:nvSpPr>
          <p:cNvPr id="18" name="card64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65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地図と安全装備を受領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現場地図・ヘルメット等</a:t>
            </a:r>
            <a:endParaRPr lang="en-US" sz="2000" dirty="0"/>
          </a:p>
        </p:txBody>
      </p:sp>
      <p:sp>
        <p:nvSpPr>
          <p:cNvPr id="22" name="card66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67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救助を最優先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生存者の救出の後に御遺体の捜索</a:t>
            </a:r>
            <a:endParaRPr lang="en-US" sz="2000" dirty="0"/>
          </a:p>
        </p:txBody>
      </p:sp>
      <p:sp>
        <p:nvSpPr>
          <p:cNvPr id="26" name="card68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69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現場に手を付けない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御遺体・所持品はそのまま記録</a:t>
            </a:r>
            <a:endParaRPr lang="en-US" sz="2000" dirty="0"/>
          </a:p>
        </p:txBody>
      </p:sp>
      <p:sp>
        <p:nvSpPr>
          <p:cNvPr id="30" name="card70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71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情報窓口を開設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現場か本部に情報センター</a:t>
            </a:r>
            <a:endParaRPr lang="en-US" sz="2000" dirty="0"/>
          </a:p>
        </p:txBody>
      </p:sp>
      <p:sp>
        <p:nvSpPr>
          <p:cNvPr id="34" name="card72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73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毎日報告する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死者・不明者・判明数を日報で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現場評価の確認項目</a:t>
            </a:r>
            <a:endParaRPr lang="en-US" sz="2800" dirty="0"/>
          </a:p>
        </p:txBody>
      </p:sp>
      <p:sp>
        <p:nvSpPr>
          <p:cNvPr id="3" name="ic7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75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6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被害の範囲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現場の広さと被害の規模</a:t>
            </a:r>
            <a:endParaRPr lang="en-US" sz="2000" dirty="0"/>
          </a:p>
        </p:txBody>
      </p:sp>
      <p:sp>
        <p:nvSpPr>
          <p:cNvPr id="10" name="card77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8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7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死者数と状態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御遺体の数・損傷・腐敗状況</a:t>
            </a:r>
            <a:endParaRPr lang="en-US" sz="2000" dirty="0"/>
          </a:p>
        </p:txBody>
      </p:sp>
      <p:sp>
        <p:nvSpPr>
          <p:cNvPr id="14" name="card79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0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作業期間の見込み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収容・確認にかかる期間</a:t>
            </a:r>
            <a:endParaRPr lang="en-US" sz="2000" dirty="0"/>
          </a:p>
        </p:txBody>
      </p:sp>
      <p:sp>
        <p:nvSpPr>
          <p:cNvPr id="18" name="card81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2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8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専門機関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検案・歯科・DNA鑑定の体制</a:t>
            </a:r>
            <a:endParaRPr lang="en-US" sz="2000" dirty="0"/>
          </a:p>
        </p:txBody>
      </p:sp>
      <p:sp>
        <p:nvSpPr>
          <p:cNvPr id="22" name="card83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8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収容方法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必要なチームの編成と班数</a:t>
            </a:r>
            <a:endParaRPr lang="en-US" sz="2000" dirty="0"/>
          </a:p>
        </p:txBody>
      </p:sp>
      <p:sp>
        <p:nvSpPr>
          <p:cNvPr id="26" name="card85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御遺体・身体の一部の運び方</a:t>
            </a:r>
            <a:endParaRPr lang="en-US" sz="2000" dirty="0"/>
          </a:p>
        </p:txBody>
      </p:sp>
      <p:sp>
        <p:nvSpPr>
          <p:cNvPr id="30" name="card87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8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安置所・冷蔵設備の確保</a:t>
            </a:r>
            <a:endParaRPr lang="en-US" sz="2000" dirty="0"/>
          </a:p>
        </p:txBody>
      </p:sp>
      <p:sp>
        <p:nvSpPr>
          <p:cNvPr id="34" name="card89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9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届出のあった不明者の数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搬送①　誰が運ぶか</a:t>
            </a:r>
            <a:endParaRPr lang="en-US" sz="2800" dirty="0"/>
          </a:p>
        </p:txBody>
      </p:sp>
      <p:sp>
        <p:nvSpPr>
          <p:cNvPr id="3" name="ic9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92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93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9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通報先。収容・搬送の指示と検視</a:t>
            </a:r>
            <a:endParaRPr lang="en-US" sz="2000" dirty="0"/>
          </a:p>
        </p:txBody>
      </p:sp>
      <p:sp>
        <p:nvSpPr>
          <p:cNvPr id="9" name="card94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95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9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自衛隊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災害派遣で捜索・収容・搬送</a:t>
            </a:r>
            <a:endParaRPr lang="en-US" sz="2000" dirty="0"/>
          </a:p>
        </p:txBody>
      </p:sp>
      <p:sp>
        <p:nvSpPr>
          <p:cNvPr id="13" name="card96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97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9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救助中に発見した御遺体を収容</a:t>
            </a:r>
            <a:endParaRPr lang="en-US" sz="2000" dirty="0"/>
          </a:p>
        </p:txBody>
      </p:sp>
      <p:sp>
        <p:nvSpPr>
          <p:cNvPr id="17" name="card98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99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9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車両・安置所の確保と運営</a:t>
            </a:r>
            <a:endParaRPr lang="en-US" sz="2000" dirty="0"/>
          </a:p>
        </p:txBody>
      </p:sp>
      <p:sp>
        <p:nvSpPr>
          <p:cNvPr id="21" name="card100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1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0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葬祭業者・霊柩車協会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協定に基づき安置所・火葬場へ</a:t>
            </a:r>
            <a:endParaRPr lang="en-US" sz="2000" dirty="0"/>
          </a:p>
        </p:txBody>
      </p:sp>
      <p:sp>
        <p:nvSpPr>
          <p:cNvPr id="25" name="card102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発見したら、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まず警察へ通報。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収容・搬送は警察の指示で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搬送②　発見から安置所まで</a:t>
            </a:r>
            <a:endParaRPr lang="en-US" sz="2800" dirty="0"/>
          </a:p>
        </p:txBody>
      </p:sp>
      <p:sp>
        <p:nvSpPr>
          <p:cNvPr id="3" name="ic10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04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5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安全を確保する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余震・津波・倒壊の二次災害に注意</a:t>
            </a:r>
            <a:endParaRPr lang="en-US" sz="2000" dirty="0"/>
          </a:p>
        </p:txBody>
      </p:sp>
      <p:sp>
        <p:nvSpPr>
          <p:cNvPr id="9" name="card106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7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警察へ通報する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位置と状況を伝え、指示を受ける</a:t>
            </a:r>
            <a:endParaRPr lang="en-US" sz="2000" dirty="0"/>
          </a:p>
        </p:txBody>
      </p:sp>
      <p:sp>
        <p:nvSpPr>
          <p:cNvPr id="13" name="card108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9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写真・GPS位置・日時・状況</a:t>
            </a:r>
            <a:endParaRPr lang="en-US" sz="2000" dirty="0"/>
          </a:p>
        </p:txBody>
      </p:sp>
      <p:sp>
        <p:nvSpPr>
          <p:cNvPr id="17" name="card110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1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番号タグを付ける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身体と袋に同じ番号</a:t>
            </a:r>
            <a:endParaRPr lang="en-US" sz="2000" dirty="0"/>
          </a:p>
        </p:txBody>
      </p:sp>
      <p:sp>
        <p:nvSpPr>
          <p:cNvPr id="21" name="card112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納体袋へ収納する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装着物は外さず所持品も一緒に</a:t>
            </a:r>
            <a:endParaRPr lang="en-US" sz="2000" dirty="0"/>
          </a:p>
        </p:txBody>
      </p:sp>
      <p:sp>
        <p:nvSpPr>
          <p:cNvPr id="25" name="card114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5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担架で運び出す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4人以上で、足元に注意</a:t>
            </a:r>
            <a:endParaRPr lang="en-US" sz="2000" dirty="0"/>
          </a:p>
        </p:txBody>
      </p:sp>
      <p:sp>
        <p:nvSpPr>
          <p:cNvPr id="29" name="card116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7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車両に積み込む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1体ずつ固定し重ねない</a:t>
            </a:r>
            <a:endParaRPr lang="en-US" sz="2000" dirty="0"/>
          </a:p>
        </p:txBody>
      </p:sp>
      <p:sp>
        <p:nvSpPr>
          <p:cNvPr id="33" name="card118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9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安置所で引き継ぐ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受付で番号と記録を照合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搬送③　どんな方法で運ぶか</a:t>
            </a:r>
            <a:endParaRPr lang="en-US" sz="2800" dirty="0"/>
          </a:p>
        </p:txBody>
      </p:sp>
      <p:sp>
        <p:nvSpPr>
          <p:cNvPr id="3" name="ic12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担架・布担架（人力）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がれき・泥地では4〜6人で</a:t>
            </a:r>
            <a:endParaRPr lang="en-US" sz="2000" dirty="0"/>
          </a:p>
        </p:txBody>
      </p:sp>
      <p:sp>
        <p:nvSpPr>
          <p:cNvPr id="9" name="card12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ボート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浸水域・水上で発見した場合</a:t>
            </a:r>
            <a:endParaRPr lang="en-US" sz="2000" dirty="0"/>
          </a:p>
        </p:txBody>
      </p:sp>
      <p:sp>
        <p:nvSpPr>
          <p:cNvPr id="13" name="card12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1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ヘリコプター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道路が寸断された孤立地域から</a:t>
            </a:r>
            <a:endParaRPr lang="en-US" sz="2000" dirty="0"/>
          </a:p>
        </p:txBody>
      </p:sp>
      <p:sp>
        <p:nvSpPr>
          <p:cNvPr id="17" name="card12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1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トラック・バン・霊柩車</a:t>
            </a:r>
            <a:endParaRPr lang="en-US" sz="2000" dirty="0"/>
          </a:p>
        </p:txBody>
      </p:sp>
      <p:sp>
        <p:nvSpPr>
          <p:cNvPr id="21" name="card12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3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車両の条件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幌・シートで目隠し、荷台は防水</a:t>
            </a:r>
            <a:endParaRPr lang="en-US" sz="2000" dirty="0"/>
          </a:p>
        </p:txBody>
      </p:sp>
      <p:sp>
        <p:nvSpPr>
          <p:cNvPr id="25" name="card13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3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1体ずつ、重ねない、丁寧な運転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搬送車両の使い方</a:t>
            </a:r>
            <a:endParaRPr lang="en-US" sz="2800" dirty="0"/>
          </a:p>
        </p:txBody>
      </p:sp>
      <p:sp>
        <p:nvSpPr>
          <p:cNvPr id="3" name="ic13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134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35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3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救急車は使わない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負傷者の搬送を優先する</a:t>
            </a:r>
            <a:endParaRPr lang="en-US" sz="2000" dirty="0"/>
          </a:p>
        </p:txBody>
      </p:sp>
      <p:sp>
        <p:nvSpPr>
          <p:cNvPr id="10" name="card136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37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3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緊急走行はしない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サイレン・高速走行は不要</a:t>
            </a:r>
            <a:endParaRPr lang="en-US" sz="2000" dirty="0"/>
          </a:p>
        </p:txBody>
      </p:sp>
      <p:sp>
        <p:nvSpPr>
          <p:cNvPr id="14" name="card138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39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3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社名・ナンバーを覆う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車両の所有者への偏見を防ぐ</a:t>
            </a:r>
            <a:endParaRPr lang="en-US" sz="2000" dirty="0"/>
          </a:p>
        </p:txBody>
      </p:sp>
      <p:sp>
        <p:nvSpPr>
          <p:cNvPr id="18" name="card140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1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4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閉じた車両で運ぶ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冷やして運ぶ。凍らせない</a:t>
            </a:r>
            <a:endParaRPr lang="en-US" sz="2000" dirty="0"/>
          </a:p>
        </p:txBody>
      </p:sp>
      <p:sp>
        <p:nvSpPr>
          <p:cNvPr id="22" name="card142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43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4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流用は事前協議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車両の使用制限を確認する</a:t>
            </a:r>
            <a:endParaRPr lang="en-US" sz="2000" dirty="0"/>
          </a:p>
        </p:txBody>
      </p:sp>
      <p:sp>
        <p:nvSpPr>
          <p:cNvPr id="26" name="card144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45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4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返却前に清掃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保健部門が清潔を確認・証明</a:t>
            </a:r>
            <a:endParaRPr lang="en-US" sz="2000" dirty="0"/>
          </a:p>
        </p:txBody>
      </p:sp>
      <p:sp>
        <p:nvSpPr>
          <p:cNvPr id="30" name="card146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47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14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食品用冷蔵車は特に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証明書で業者の信用を守る</a:t>
            </a:r>
            <a:endParaRPr lang="en-US" sz="2000" dirty="0"/>
          </a:p>
        </p:txBody>
      </p:sp>
      <p:sp>
        <p:nvSpPr>
          <p:cNvPr id="34" name="card148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49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14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身元判明後は霊柩車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専用車で丁寧に運ぶ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搬送④　課題（過去の災害から）</a:t>
            </a:r>
            <a:endParaRPr lang="en-US" sz="2800" dirty="0"/>
          </a:p>
        </p:txBody>
      </p:sp>
      <p:sp>
        <p:nvSpPr>
          <p:cNvPr id="3" name="ic15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5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5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5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搬送路がない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がれき・泥・浸水で車両が入れない</a:t>
            </a:r>
            <a:endParaRPr lang="en-US" sz="2000" dirty="0"/>
          </a:p>
        </p:txBody>
      </p:sp>
      <p:sp>
        <p:nvSpPr>
          <p:cNvPr id="9" name="card15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5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5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車両・燃料の不足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運転手・燃料・車両が足りない</a:t>
            </a:r>
            <a:endParaRPr lang="en-US" sz="2000" dirty="0"/>
          </a:p>
        </p:txBody>
      </p:sp>
      <p:sp>
        <p:nvSpPr>
          <p:cNvPr id="13" name="card15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5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5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安置所が満杯・遠い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搬送先が決まらず待機が続く</a:t>
            </a:r>
            <a:endParaRPr lang="en-US" sz="2000" dirty="0"/>
          </a:p>
        </p:txBody>
      </p:sp>
      <p:sp>
        <p:nvSpPr>
          <p:cNvPr id="17" name="card15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5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5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記録の欠落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発見場所や番号が不明で身元確認が遅れる</a:t>
            </a:r>
            <a:endParaRPr lang="en-US" sz="2000" dirty="0"/>
          </a:p>
        </p:txBody>
      </p:sp>
      <p:sp>
        <p:nvSpPr>
          <p:cNvPr id="21" name="card15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6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6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搬送者の強いストレス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知人・子どもの御遺体を運ぶ負担</a:t>
            </a:r>
            <a:endParaRPr lang="en-US" sz="2000" dirty="0"/>
          </a:p>
        </p:txBody>
      </p:sp>
      <p:sp>
        <p:nvSpPr>
          <p:cNvPr id="25" name="card16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6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6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外部からの視線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報道・住民の目に触れる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搬送⑤　改善点</a:t>
            </a:r>
            <a:endParaRPr lang="en-US" sz="2800" dirty="0"/>
          </a:p>
        </p:txBody>
      </p:sp>
      <p:sp>
        <p:nvSpPr>
          <p:cNvPr id="3" name="ic16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6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64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65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6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平時に搬送協定を結ぶ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霊柩車協会・運送業者・建設業者</a:t>
            </a:r>
            <a:endParaRPr lang="en-US" sz="2000" dirty="0"/>
          </a:p>
        </p:txBody>
      </p:sp>
      <p:sp>
        <p:nvSpPr>
          <p:cNvPr id="9" name="card166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67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6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ルートと安置所を計画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地区ごとに複数の候補を決める</a:t>
            </a:r>
            <a:endParaRPr lang="en-US" sz="2000" dirty="0"/>
          </a:p>
        </p:txBody>
      </p:sp>
      <p:sp>
        <p:nvSpPr>
          <p:cNvPr id="13" name="card168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69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6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発見現場用キット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タグ・納体袋・記録票・担架を常備</a:t>
            </a:r>
            <a:endParaRPr lang="en-US" sz="2000" dirty="0"/>
          </a:p>
        </p:txBody>
      </p:sp>
      <p:sp>
        <p:nvSpPr>
          <p:cNvPr id="17" name="card170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71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7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記録をデジタル化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写真と位置をその場で共有</a:t>
            </a:r>
            <a:endParaRPr lang="en-US" sz="2000" dirty="0"/>
          </a:p>
        </p:txBody>
      </p:sp>
      <p:sp>
        <p:nvSpPr>
          <p:cNvPr id="21" name="card172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73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7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関係機関の合同訓練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警察・自衛隊・消防・自治体で</a:t>
            </a:r>
            <a:endParaRPr lang="en-US" sz="2000" dirty="0"/>
          </a:p>
        </p:txBody>
      </p:sp>
      <p:sp>
        <p:nvSpPr>
          <p:cNvPr id="25" name="card174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75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7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交代制・事前説明・事後のケア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場所①　遺体安置所の選定</a:t>
            </a:r>
            <a:endParaRPr lang="en-US" sz="2800" dirty="0"/>
          </a:p>
        </p:txBody>
      </p:sp>
      <p:sp>
        <p:nvSpPr>
          <p:cNvPr id="3" name="ic17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平時に候補施設を複数指定し、施設管理者と協定を結ぶ</a:t>
            </a:r>
            <a:endParaRPr lang="en-US" sz="2000" dirty="0"/>
          </a:p>
        </p:txBody>
      </p:sp>
      <p:sp>
        <p:nvSpPr>
          <p:cNvPr id="6" name="card177"/>
          <p:cNvSpPr/>
          <p:nvPr/>
        </p:nvSpPr>
        <p:spPr>
          <a:xfrm>
            <a:off x="457200" y="21945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78-circle"/>
          <p:cNvSpPr/>
          <p:nvPr/>
        </p:nvSpPr>
        <p:spPr>
          <a:xfrm>
            <a:off x="621792" y="23980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7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5492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広い屋内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体育館・倉庫など</a:t>
            </a:r>
            <a:endParaRPr lang="en-US" sz="2000" dirty="0"/>
          </a:p>
        </p:txBody>
      </p:sp>
      <p:sp>
        <p:nvSpPr>
          <p:cNvPr id="10" name="card179"/>
          <p:cNvSpPr/>
          <p:nvPr/>
        </p:nvSpPr>
        <p:spPr>
          <a:xfrm>
            <a:off x="457200" y="354330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80-circle"/>
          <p:cNvSpPr/>
          <p:nvPr/>
        </p:nvSpPr>
        <p:spPr>
          <a:xfrm>
            <a:off x="621792" y="374675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8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0366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61645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避難所と別にする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動線を完全に分ける</a:t>
            </a:r>
            <a:endParaRPr lang="en-US" sz="2000" dirty="0"/>
          </a:p>
        </p:txBody>
      </p:sp>
      <p:sp>
        <p:nvSpPr>
          <p:cNvPr id="14" name="card181"/>
          <p:cNvSpPr/>
          <p:nvPr/>
        </p:nvSpPr>
        <p:spPr>
          <a:xfrm>
            <a:off x="457200" y="489204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82-circle"/>
          <p:cNvSpPr/>
          <p:nvPr/>
        </p:nvSpPr>
        <p:spPr>
          <a:xfrm>
            <a:off x="621792" y="50954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8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2524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96519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車両の出入り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搬入口と駐車場がある</a:t>
            </a:r>
            <a:endParaRPr lang="en-US" sz="2000" dirty="0"/>
          </a:p>
        </p:txBody>
      </p:sp>
      <p:sp>
        <p:nvSpPr>
          <p:cNvPr id="18" name="card183"/>
          <p:cNvSpPr/>
          <p:nvPr/>
        </p:nvSpPr>
        <p:spPr>
          <a:xfrm>
            <a:off x="457200" y="624078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84-circle"/>
          <p:cNvSpPr/>
          <p:nvPr/>
        </p:nvSpPr>
        <p:spPr>
          <a:xfrm>
            <a:off x="621792" y="644423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8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6011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31393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冷房・換気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夏季の温度管理ができる</a:t>
            </a:r>
            <a:endParaRPr lang="en-US" sz="2000" dirty="0"/>
          </a:p>
        </p:txBody>
      </p:sp>
      <p:sp>
        <p:nvSpPr>
          <p:cNvPr id="22" name="card185"/>
          <p:cNvSpPr/>
          <p:nvPr/>
        </p:nvSpPr>
        <p:spPr>
          <a:xfrm>
            <a:off x="457200" y="758952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86-circle"/>
          <p:cNvSpPr/>
          <p:nvPr/>
        </p:nvSpPr>
        <p:spPr>
          <a:xfrm>
            <a:off x="621792" y="779297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c18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94988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66267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電気・水道・トイレ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発電機の準備も</a:t>
            </a:r>
            <a:endParaRPr lang="en-US" sz="2000" dirty="0"/>
          </a:p>
        </p:txBody>
      </p:sp>
      <p:sp>
        <p:nvSpPr>
          <p:cNvPr id="26" name="card187"/>
          <p:cNvSpPr/>
          <p:nvPr/>
        </p:nvSpPr>
        <p:spPr>
          <a:xfrm>
            <a:off x="457200" y="89382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88-circle"/>
          <p:cNvSpPr/>
          <p:nvPr/>
        </p:nvSpPr>
        <p:spPr>
          <a:xfrm>
            <a:off x="621792" y="91417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18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9862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114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目隠し・遮へい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報道・外部の視線を防ぐ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場所②　安置所のレイアウト例</a:t>
            </a:r>
            <a:endParaRPr lang="en-US" sz="2800" dirty="0"/>
          </a:p>
        </p:txBody>
      </p:sp>
      <p:sp>
        <p:nvSpPr>
          <p:cNvPr id="3" name="ic18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8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building"/>
          <p:cNvSpPr/>
          <p:nvPr/>
        </p:nvSpPr>
        <p:spPr>
          <a:xfrm>
            <a:off x="457200" y="1600200"/>
            <a:ext cx="6647688" cy="630936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2"/>
            </a:solidFill>
            <a:prstDash val="solid"/>
          </a:ln>
        </p:spPr>
      </p:sp>
      <p:sp>
        <p:nvSpPr>
          <p:cNvPr id="6" name="zone190"/>
          <p:cNvSpPr/>
          <p:nvPr/>
        </p:nvSpPr>
        <p:spPr>
          <a:xfrm>
            <a:off x="594360" y="1737360"/>
            <a:ext cx="3840480" cy="3108960"/>
          </a:xfrm>
          <a:prstGeom prst="roundRect">
            <a:avLst>
              <a:gd name="adj" fmla="val 1765"/>
            </a:avLst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37360"/>
            <a:ext cx="37490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安置エリア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（番号順に安置・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ドライアイス管理）</a:t>
            </a:r>
            <a:endParaRPr lang="en-US" sz="2000" dirty="0"/>
          </a:p>
        </p:txBody>
      </p:sp>
      <p:sp>
        <p:nvSpPr>
          <p:cNvPr id="8" name="zone191"/>
          <p:cNvSpPr/>
          <p:nvPr/>
        </p:nvSpPr>
        <p:spPr>
          <a:xfrm>
            <a:off x="4572000" y="1737360"/>
            <a:ext cx="2395728" cy="1463040"/>
          </a:xfrm>
          <a:prstGeom prst="roundRect">
            <a:avLst>
              <a:gd name="adj" fmla="val 3750"/>
            </a:avLst>
          </a:prstGeom>
          <a:solidFill>
            <a:schemeClr val="accent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17720" y="1737360"/>
            <a:ext cx="23042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検視・検案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エリア</a:t>
            </a:r>
            <a:endParaRPr lang="en-US" sz="2000" dirty="0"/>
          </a:p>
        </p:txBody>
      </p:sp>
      <p:sp>
        <p:nvSpPr>
          <p:cNvPr id="10" name="zone192"/>
          <p:cNvSpPr/>
          <p:nvPr/>
        </p:nvSpPr>
        <p:spPr>
          <a:xfrm>
            <a:off x="4572000" y="3383280"/>
            <a:ext cx="2395728" cy="1463040"/>
          </a:xfrm>
          <a:prstGeom prst="roundRect">
            <a:avLst>
              <a:gd name="adj" fmla="val 3750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17720" y="3383280"/>
            <a:ext cx="23042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資機材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置場</a:t>
            </a:r>
            <a:endParaRPr lang="en-US" sz="2000" dirty="0"/>
          </a:p>
        </p:txBody>
      </p:sp>
      <p:sp>
        <p:nvSpPr>
          <p:cNvPr id="12" name="zone193"/>
          <p:cNvSpPr/>
          <p:nvPr/>
        </p:nvSpPr>
        <p:spPr>
          <a:xfrm>
            <a:off x="594360" y="5029200"/>
            <a:ext cx="3108960" cy="1371600"/>
          </a:xfrm>
          <a:prstGeom prst="roundRect">
            <a:avLst>
              <a:gd name="adj" fmla="val 4000"/>
            </a:avLst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0080" y="502920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（個室）</a:t>
            </a:r>
            <a:endParaRPr lang="en-US" sz="2000" dirty="0"/>
          </a:p>
        </p:txBody>
      </p:sp>
      <p:sp>
        <p:nvSpPr>
          <p:cNvPr id="14" name="zone194"/>
          <p:cNvSpPr/>
          <p:nvPr/>
        </p:nvSpPr>
        <p:spPr>
          <a:xfrm>
            <a:off x="3840480" y="5029200"/>
            <a:ext cx="3127248" cy="13716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886200" y="5029200"/>
            <a:ext cx="30358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職員休憩所</a:t>
            </a:r>
            <a:endParaRPr lang="en-US" sz="2000" dirty="0"/>
          </a:p>
        </p:txBody>
      </p:sp>
      <p:sp>
        <p:nvSpPr>
          <p:cNvPr id="16" name="zone195"/>
          <p:cNvSpPr/>
          <p:nvPr/>
        </p:nvSpPr>
        <p:spPr>
          <a:xfrm>
            <a:off x="594360" y="6537960"/>
            <a:ext cx="3108960" cy="123444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0080" y="653796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18" name="zone196"/>
          <p:cNvSpPr/>
          <p:nvPr/>
        </p:nvSpPr>
        <p:spPr>
          <a:xfrm>
            <a:off x="3840480" y="6537960"/>
            <a:ext cx="3127248" cy="1234440"/>
          </a:xfrm>
          <a:prstGeom prst="roundRect">
            <a:avLst>
              <a:gd name="adj" fmla="val 4444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886200" y="6537960"/>
            <a:ext cx="303580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遺族待合所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80010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▲搬入口（車両）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3840480" y="80010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▲ご家族入口</a:t>
            </a:r>
            <a:endParaRPr lang="en-US" sz="2000" dirty="0"/>
          </a:p>
        </p:txBody>
      </p:sp>
      <p:sp>
        <p:nvSpPr>
          <p:cNvPr id="22" name="card197"/>
          <p:cNvSpPr/>
          <p:nvPr/>
        </p:nvSpPr>
        <p:spPr>
          <a:xfrm>
            <a:off x="457200" y="8549640"/>
            <a:ext cx="6647688" cy="1508760"/>
          </a:xfrm>
          <a:prstGeom prst="roundRect">
            <a:avLst>
              <a:gd name="adj" fmla="val 606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5800" y="8595360"/>
            <a:ext cx="619048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搬入とご家族の動線を分け、待合所から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御遺体が見えないようにする。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受け入れ時の仕分け</a:t>
            </a:r>
            <a:endParaRPr lang="en-US" sz="2800" dirty="0"/>
          </a:p>
        </p:txBody>
      </p:sp>
      <p:sp>
        <p:nvSpPr>
          <p:cNvPr id="3" name="ic19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199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00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0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到着時に分類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性別・年齢層・体格などで</a:t>
            </a:r>
            <a:endParaRPr lang="en-US" sz="2000" dirty="0"/>
          </a:p>
        </p:txBody>
      </p:sp>
      <p:sp>
        <p:nvSpPr>
          <p:cNvPr id="10" name="card201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02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0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分類ごとに安置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区画を分けて置く</a:t>
            </a:r>
            <a:endParaRPr lang="en-US" sz="2000" dirty="0"/>
          </a:p>
        </p:txBody>
      </p:sp>
      <p:sp>
        <p:nvSpPr>
          <p:cNvPr id="14" name="card203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04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0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探す範囲が絞れる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150体から4〜5体に絞れた例</a:t>
            </a:r>
            <a:endParaRPr lang="en-US" sz="2000" dirty="0"/>
          </a:p>
        </p:txBody>
      </p:sp>
      <p:sp>
        <p:nvSpPr>
          <p:cNvPr id="18" name="card205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06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0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顔で分かる方を先に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確認しやすい順に検視へ</a:t>
            </a:r>
            <a:endParaRPr lang="en-US" sz="2000" dirty="0"/>
          </a:p>
        </p:txBody>
      </p:sp>
      <p:sp>
        <p:nvSpPr>
          <p:cNvPr id="22" name="card207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08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0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状態が変わる前に記録</a:t>
            </a:r>
            <a:endParaRPr lang="en-US" sz="2000" dirty="0"/>
          </a:p>
        </p:txBody>
      </p:sp>
      <p:sp>
        <p:nvSpPr>
          <p:cNvPr id="26" name="card209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10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1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検査を重複させない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同じ歯科検査を4回した例</a:t>
            </a:r>
            <a:endParaRPr lang="en-US" sz="2000" dirty="0"/>
          </a:p>
        </p:txBody>
      </p:sp>
      <p:sp>
        <p:nvSpPr>
          <p:cNvPr id="30" name="card211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12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1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清掃要員を確保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台の衛生と事故防止</a:t>
            </a:r>
            <a:endParaRPr lang="en-US" sz="2000" dirty="0"/>
          </a:p>
        </p:txBody>
      </p:sp>
      <p:sp>
        <p:nvSpPr>
          <p:cNvPr id="34" name="card213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14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21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粘着ラベルは不可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水や体液ではがれた例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一時保管の方法（冷蔵）</a:t>
            </a:r>
            <a:endParaRPr lang="en-US" sz="2800" dirty="0"/>
          </a:p>
        </p:txBody>
      </p:sp>
      <p:sp>
        <p:nvSpPr>
          <p:cNvPr id="3" name="ic21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216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17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2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時間との勝負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暑いと12〜48時間で顔の判別困難</a:t>
            </a:r>
            <a:endParaRPr lang="en-US" sz="2000" dirty="0"/>
          </a:p>
        </p:txBody>
      </p:sp>
      <p:sp>
        <p:nvSpPr>
          <p:cNvPr id="10" name="card218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19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冷蔵が第一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2〜4℃が最適</a:t>
            </a:r>
            <a:endParaRPr lang="en-US" sz="2000" dirty="0"/>
          </a:p>
        </p:txBody>
      </p:sp>
      <p:sp>
        <p:nvSpPr>
          <p:cNvPr id="14" name="card220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21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冷蔵コンテナ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ラックを付けて最大約50体</a:t>
            </a:r>
            <a:endParaRPr lang="en-US" sz="2000" dirty="0"/>
          </a:p>
        </p:txBody>
      </p:sp>
      <p:sp>
        <p:nvSpPr>
          <p:cNvPr id="18" name="card222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23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電力・燃料を確保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冷蔵設備は大量に必要とする</a:t>
            </a:r>
            <a:endParaRPr lang="en-US" sz="2000" dirty="0"/>
          </a:p>
        </p:txBody>
      </p:sp>
      <p:sp>
        <p:nvSpPr>
          <p:cNvPr id="22" name="card224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25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2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変色・乾燥で確認が困難に</a:t>
            </a:r>
            <a:endParaRPr lang="en-US" sz="2000" dirty="0"/>
          </a:p>
        </p:txBody>
      </p:sp>
      <p:sp>
        <p:nvSpPr>
          <p:cNvPr id="26" name="card226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27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2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凍結中は重ねない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顔が変形し元に戻らない</a:t>
            </a:r>
            <a:endParaRPr lang="en-US" sz="2000" dirty="0"/>
          </a:p>
        </p:txBody>
      </p:sp>
      <p:sp>
        <p:nvSpPr>
          <p:cNvPr id="30" name="card228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29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2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冷蔵がない時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涼しい日陰の屋根の下に整然と</a:t>
            </a:r>
            <a:endParaRPr lang="en-US" sz="2000" dirty="0"/>
          </a:p>
        </p:txBody>
      </p:sp>
      <p:sp>
        <p:nvSpPr>
          <p:cNvPr id="34" name="card230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31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23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保管前に必ず袋へ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1体ずつ納体袋に入れる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納棺と棺の扱い</a:t>
            </a:r>
            <a:endParaRPr lang="en-US" sz="2800" dirty="0"/>
          </a:p>
        </p:txBody>
      </p:sp>
      <p:sp>
        <p:nvSpPr>
          <p:cNvPr id="3" name="ic23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233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34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検案後に納棺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納体袋に納めてから棺へ</a:t>
            </a:r>
            <a:endParaRPr lang="en-US" sz="2000" dirty="0"/>
          </a:p>
        </p:txBody>
      </p:sp>
      <p:sp>
        <p:nvSpPr>
          <p:cNvPr id="10" name="card235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36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棺の大きさ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外寸の目安 長180×幅48×高41cm</a:t>
            </a:r>
            <a:endParaRPr lang="en-US" sz="2000" dirty="0"/>
          </a:p>
        </p:txBody>
      </p:sp>
      <p:sp>
        <p:nvSpPr>
          <p:cNvPr id="14" name="card237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38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2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火葬炉に合うか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入らない棺あり。火葬場に確認</a:t>
            </a:r>
            <a:endParaRPr lang="en-US" sz="2000" dirty="0"/>
          </a:p>
        </p:txBody>
      </p:sp>
      <p:sp>
        <p:nvSpPr>
          <p:cNvPr id="18" name="card239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40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2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番号をそろえる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棺の札・所持品袋・御遺体</a:t>
            </a:r>
            <a:endParaRPr lang="en-US" sz="2000" dirty="0"/>
          </a:p>
        </p:txBody>
      </p:sp>
      <p:sp>
        <p:nvSpPr>
          <p:cNvPr id="22" name="card241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42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所持品は棺の上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番号入りの袋に入れて置く</a:t>
            </a:r>
            <a:endParaRPr lang="en-US" sz="2000" dirty="0"/>
          </a:p>
        </p:txBody>
      </p:sp>
      <p:sp>
        <p:nvSpPr>
          <p:cNvPr id="26" name="card243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44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4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副葬品に注意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ライター・眼鏡・果物などは避ける</a:t>
            </a:r>
            <a:endParaRPr lang="en-US" sz="2000" dirty="0"/>
          </a:p>
        </p:txBody>
      </p:sp>
      <p:sp>
        <p:nvSpPr>
          <p:cNvPr id="30" name="card245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46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24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棺は別室で組立て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安置スペースと分ける</a:t>
            </a:r>
            <a:endParaRPr lang="en-US" sz="2000" dirty="0"/>
          </a:p>
        </p:txBody>
      </p:sp>
      <p:sp>
        <p:nvSpPr>
          <p:cNvPr id="34" name="card247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48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4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ろうそく・線香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火災のおそれ。原則使わない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収容所の資器材（追加）</a:t>
            </a:r>
            <a:endParaRPr lang="en-US" sz="2800" dirty="0"/>
          </a:p>
        </p:txBody>
      </p:sp>
      <p:sp>
        <p:nvSpPr>
          <p:cNvPr id="3" name="ic24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4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250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51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25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床の保護シート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連結用のビニールテープも</a:t>
            </a:r>
            <a:endParaRPr lang="en-US" sz="2000" dirty="0"/>
          </a:p>
        </p:txBody>
      </p:sp>
      <p:sp>
        <p:nvSpPr>
          <p:cNvPr id="10" name="card252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53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2" name="ic25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排煙臭・騒音の少ないもの</a:t>
            </a:r>
            <a:endParaRPr lang="en-US" sz="2000" dirty="0"/>
          </a:p>
        </p:txBody>
      </p:sp>
      <p:sp>
        <p:nvSpPr>
          <p:cNvPr id="14" name="card254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55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5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間仕切り衝立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避難者・ご遺族の目から遮る</a:t>
            </a:r>
            <a:endParaRPr lang="en-US" sz="2000" dirty="0"/>
          </a:p>
        </p:txBody>
      </p:sp>
      <p:sp>
        <p:nvSpPr>
          <p:cNvPr id="18" name="card256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57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25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掲示用ボード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番号一覧・進み具合を書き出す</a:t>
            </a:r>
            <a:endParaRPr lang="en-US" sz="2000" dirty="0"/>
          </a:p>
        </p:txBody>
      </p:sp>
      <p:sp>
        <p:nvSpPr>
          <p:cNvPr id="22" name="card258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59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25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通信・移動手段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可搬型無線・自転車</a:t>
            </a:r>
            <a:endParaRPr lang="en-US" sz="2000" dirty="0"/>
          </a:p>
        </p:txBody>
      </p:sp>
      <p:sp>
        <p:nvSpPr>
          <p:cNvPr id="26" name="card260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61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26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洗浄用具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バケツ・タオル・ハンガー</a:t>
            </a:r>
            <a:endParaRPr lang="en-US" sz="2000" dirty="0"/>
          </a:p>
        </p:txBody>
      </p:sp>
      <p:sp>
        <p:nvSpPr>
          <p:cNvPr id="30" name="card262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63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26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写真の枚数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判明は3枚・不明は10数枚</a:t>
            </a:r>
            <a:endParaRPr lang="en-US" sz="2000" dirty="0"/>
          </a:p>
        </p:txBody>
      </p:sp>
      <p:sp>
        <p:nvSpPr>
          <p:cNvPr id="34" name="card264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65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65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計測用具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3m巻尺・30cm定規・ペンライト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装備①　個人防護具</a:t>
            </a:r>
            <a:endParaRPr lang="en-US" sz="2800" dirty="0"/>
          </a:p>
        </p:txBody>
      </p:sp>
      <p:sp>
        <p:nvSpPr>
          <p:cNvPr id="3" name="ic26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6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全員分を備蓄し、着脱を訓練しておく</a:t>
            </a:r>
            <a:endParaRPr lang="en-US" sz="2000" dirty="0"/>
          </a:p>
        </p:txBody>
      </p:sp>
      <p:sp>
        <p:nvSpPr>
          <p:cNvPr id="6" name="card267"/>
          <p:cNvSpPr/>
          <p:nvPr/>
        </p:nvSpPr>
        <p:spPr>
          <a:xfrm>
            <a:off x="457200" y="21945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68-circle"/>
          <p:cNvSpPr/>
          <p:nvPr/>
        </p:nvSpPr>
        <p:spPr>
          <a:xfrm>
            <a:off x="621792" y="239801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26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5492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二重装着・交換用も</a:t>
            </a:r>
            <a:endParaRPr lang="en-US" sz="2000" dirty="0"/>
          </a:p>
        </p:txBody>
      </p:sp>
      <p:sp>
        <p:nvSpPr>
          <p:cNvPr id="10" name="card269"/>
          <p:cNvSpPr/>
          <p:nvPr/>
        </p:nvSpPr>
        <p:spPr>
          <a:xfrm>
            <a:off x="457200" y="354330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70-circle"/>
          <p:cNvSpPr/>
          <p:nvPr/>
        </p:nvSpPr>
        <p:spPr>
          <a:xfrm>
            <a:off x="621792" y="374675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27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0366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61645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臭気・粉じん対策</a:t>
            </a:r>
            <a:endParaRPr lang="en-US" sz="2000" dirty="0"/>
          </a:p>
        </p:txBody>
      </p:sp>
      <p:sp>
        <p:nvSpPr>
          <p:cNvPr id="14" name="card271"/>
          <p:cNvSpPr/>
          <p:nvPr/>
        </p:nvSpPr>
        <p:spPr>
          <a:xfrm>
            <a:off x="457200" y="489204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72-circle"/>
          <p:cNvSpPr/>
          <p:nvPr/>
        </p:nvSpPr>
        <p:spPr>
          <a:xfrm>
            <a:off x="621792" y="509549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7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2524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96519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防水エプロンも</a:t>
            </a:r>
            <a:endParaRPr lang="en-US" sz="2000" dirty="0"/>
          </a:p>
        </p:txBody>
      </p:sp>
      <p:sp>
        <p:nvSpPr>
          <p:cNvPr id="18" name="card273"/>
          <p:cNvSpPr/>
          <p:nvPr/>
        </p:nvSpPr>
        <p:spPr>
          <a:xfrm>
            <a:off x="457200" y="624078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74-circle"/>
          <p:cNvSpPr/>
          <p:nvPr/>
        </p:nvSpPr>
        <p:spPr>
          <a:xfrm>
            <a:off x="621792" y="644423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27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6011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31393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踏み抜き防止</a:t>
            </a:r>
            <a:endParaRPr lang="en-US" sz="2000" dirty="0"/>
          </a:p>
        </p:txBody>
      </p:sp>
      <p:sp>
        <p:nvSpPr>
          <p:cNvPr id="22" name="card275"/>
          <p:cNvSpPr/>
          <p:nvPr/>
        </p:nvSpPr>
        <p:spPr>
          <a:xfrm>
            <a:off x="457200" y="758952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76-circle"/>
          <p:cNvSpPr/>
          <p:nvPr/>
        </p:nvSpPr>
        <p:spPr>
          <a:xfrm>
            <a:off x="621792" y="779297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7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94988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66267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飛沫から目を守る</a:t>
            </a:r>
            <a:endParaRPr lang="en-US" sz="2000" dirty="0"/>
          </a:p>
        </p:txBody>
      </p:sp>
      <p:sp>
        <p:nvSpPr>
          <p:cNvPr id="26" name="card277"/>
          <p:cNvSpPr/>
          <p:nvPr/>
        </p:nvSpPr>
        <p:spPr>
          <a:xfrm>
            <a:off x="457200" y="89382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78-circle"/>
          <p:cNvSpPr/>
          <p:nvPr/>
        </p:nvSpPr>
        <p:spPr>
          <a:xfrm>
            <a:off x="621792" y="914171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27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9862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114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手指・資機材用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防護衣の全体像</a:t>
            </a:r>
            <a:endParaRPr lang="en-US" sz="2800" dirty="0"/>
          </a:p>
        </p:txBody>
      </p:sp>
      <p:sp>
        <p:nvSpPr>
          <p:cNvPr id="3" name="ic27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7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armL280"/>
          <p:cNvSpPr/>
          <p:nvPr/>
        </p:nvSpPr>
        <p:spPr>
          <a:xfrm>
            <a:off x="1234440" y="28803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armR281"/>
          <p:cNvSpPr/>
          <p:nvPr/>
        </p:nvSpPr>
        <p:spPr>
          <a:xfrm>
            <a:off x="3017520" y="28803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gown282"/>
          <p:cNvSpPr/>
          <p:nvPr/>
        </p:nvSpPr>
        <p:spPr>
          <a:xfrm>
            <a:off x="1554480" y="2788920"/>
            <a:ext cx="1463040" cy="2423160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legL283"/>
          <p:cNvSpPr/>
          <p:nvPr/>
        </p:nvSpPr>
        <p:spPr>
          <a:xfrm>
            <a:off x="1783080" y="51663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legR284"/>
          <p:cNvSpPr/>
          <p:nvPr/>
        </p:nvSpPr>
        <p:spPr>
          <a:xfrm>
            <a:off x="2377440" y="51663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bootL285"/>
          <p:cNvSpPr/>
          <p:nvPr/>
        </p:nvSpPr>
        <p:spPr>
          <a:xfrm>
            <a:off x="1719072" y="55778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bootR286"/>
          <p:cNvSpPr/>
          <p:nvPr/>
        </p:nvSpPr>
        <p:spPr>
          <a:xfrm>
            <a:off x="2322576" y="55778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gloveL287"/>
          <p:cNvSpPr/>
          <p:nvPr/>
        </p:nvSpPr>
        <p:spPr>
          <a:xfrm>
            <a:off x="1170432" y="45262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3" name="gloveR288"/>
          <p:cNvSpPr/>
          <p:nvPr/>
        </p:nvSpPr>
        <p:spPr>
          <a:xfrm>
            <a:off x="2944368" y="45262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4" name="head289"/>
          <p:cNvSpPr/>
          <p:nvPr/>
        </p:nvSpPr>
        <p:spPr>
          <a:xfrm>
            <a:off x="1874520" y="1783080"/>
            <a:ext cx="822960" cy="960120"/>
          </a:xfrm>
          <a:prstGeom prst="ellipse">
            <a:avLst/>
          </a:prstGeom>
          <a:solidFill>
            <a:srgbClr val="F1D9C0"/>
          </a:solidFill>
          <a:ln w="12700">
            <a:solidFill>
              <a:srgbClr val="D9B896"/>
            </a:solidFill>
            <a:prstDash val="solid"/>
          </a:ln>
        </p:spPr>
      </p:sp>
      <p:sp>
        <p:nvSpPr>
          <p:cNvPr id="15" name="goggles290"/>
          <p:cNvSpPr/>
          <p:nvPr/>
        </p:nvSpPr>
        <p:spPr>
          <a:xfrm>
            <a:off x="1856232" y="2011680"/>
            <a:ext cx="859536" cy="237744"/>
          </a:xfrm>
          <a:prstGeom prst="roundRect">
            <a:avLst>
              <a:gd name="adj" fmla="val 30769"/>
            </a:avLst>
          </a:prstGeom>
          <a:solidFill>
            <a:schemeClr val="accent4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6" name="mask291"/>
          <p:cNvSpPr/>
          <p:nvPr/>
        </p:nvSpPr>
        <p:spPr>
          <a:xfrm>
            <a:off x="1984248" y="2313432"/>
            <a:ext cx="603504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7" name="lbl292"/>
          <p:cNvSpPr/>
          <p:nvPr/>
        </p:nvSpPr>
        <p:spPr>
          <a:xfrm>
            <a:off x="2715768" y="2130552"/>
            <a:ext cx="9418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703320" y="1929384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</p:txBody>
      </p:sp>
      <p:sp>
        <p:nvSpPr>
          <p:cNvPr id="19" name="lbl293"/>
          <p:cNvSpPr/>
          <p:nvPr/>
        </p:nvSpPr>
        <p:spPr>
          <a:xfrm>
            <a:off x="2587752" y="2560320"/>
            <a:ext cx="1069848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703320" y="23591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</p:txBody>
      </p:sp>
      <p:sp>
        <p:nvSpPr>
          <p:cNvPr id="21" name="lbl294"/>
          <p:cNvSpPr/>
          <p:nvPr/>
        </p:nvSpPr>
        <p:spPr>
          <a:xfrm>
            <a:off x="3337560" y="3474720"/>
            <a:ext cx="320040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703320" y="32735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ガウン（防水）</a:t>
            </a:r>
            <a:endParaRPr lang="en-US" sz="2000" dirty="0"/>
          </a:p>
        </p:txBody>
      </p:sp>
      <p:sp>
        <p:nvSpPr>
          <p:cNvPr id="23" name="lbl295"/>
          <p:cNvSpPr/>
          <p:nvPr/>
        </p:nvSpPr>
        <p:spPr>
          <a:xfrm>
            <a:off x="3401568" y="4773168"/>
            <a:ext cx="2560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3703320" y="4572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手袋（二重）</a:t>
            </a:r>
            <a:endParaRPr lang="en-US" sz="2000" dirty="0"/>
          </a:p>
        </p:txBody>
      </p:sp>
      <p:sp>
        <p:nvSpPr>
          <p:cNvPr id="25" name="lbl296"/>
          <p:cNvSpPr/>
          <p:nvPr/>
        </p:nvSpPr>
        <p:spPr>
          <a:xfrm>
            <a:off x="2852928" y="5943600"/>
            <a:ext cx="80467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703320" y="574243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</p:txBody>
      </p:sp>
      <p:sp>
        <p:nvSpPr>
          <p:cNvPr id="27" name="card297"/>
          <p:cNvSpPr/>
          <p:nvPr/>
        </p:nvSpPr>
        <p:spPr>
          <a:xfrm>
            <a:off x="457200" y="6720840"/>
            <a:ext cx="6647688" cy="3337560"/>
          </a:xfrm>
          <a:prstGeom prst="roundRect">
            <a:avLst>
              <a:gd name="adj" fmla="val 274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731520" y="6858000"/>
            <a:ext cx="609904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着る前に破れを点検する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汚れた外側に触れない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破れたらすぐ交換する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脱ぐ場所を決めておく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2人で互いに確認する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防護衣の着方（着る順番）</a:t>
            </a:r>
            <a:endParaRPr lang="en-US" sz="2800" dirty="0"/>
          </a:p>
        </p:txBody>
      </p:sp>
      <p:sp>
        <p:nvSpPr>
          <p:cNvPr id="3" name="ic29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299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00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手指を消毒する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時計・指輪は外しておく</a:t>
            </a:r>
            <a:endParaRPr lang="en-US" sz="2000" dirty="0"/>
          </a:p>
        </p:txBody>
      </p:sp>
      <p:sp>
        <p:nvSpPr>
          <p:cNvPr id="9" name="card301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02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長靴をはく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ズボンの裾は長靴の中へ</a:t>
            </a:r>
            <a:endParaRPr lang="en-US" sz="2000" dirty="0"/>
          </a:p>
        </p:txBody>
      </p:sp>
      <p:sp>
        <p:nvSpPr>
          <p:cNvPr id="13" name="card303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04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1枚目の手袋</a:t>
            </a:r>
            <a:endParaRPr lang="en-US" sz="2000" dirty="0"/>
          </a:p>
        </p:txBody>
      </p:sp>
      <p:sp>
        <p:nvSpPr>
          <p:cNvPr id="17" name="card305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06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ガウンを着る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後ろのひもを結ぶ</a:t>
            </a:r>
            <a:endParaRPr lang="en-US" sz="2000" dirty="0"/>
          </a:p>
        </p:txBody>
      </p:sp>
      <p:sp>
        <p:nvSpPr>
          <p:cNvPr id="21" name="card307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08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鼻の形に合わせすき間なく</a:t>
            </a:r>
            <a:endParaRPr lang="en-US" sz="2000" dirty="0"/>
          </a:p>
        </p:txBody>
      </p:sp>
      <p:sp>
        <p:nvSpPr>
          <p:cNvPr id="25" name="card309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10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フェイスシールドでも可</a:t>
            </a:r>
            <a:endParaRPr lang="en-US" sz="2000" dirty="0"/>
          </a:p>
        </p:txBody>
      </p:sp>
      <p:sp>
        <p:nvSpPr>
          <p:cNvPr id="29" name="card311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12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ガウンの袖口を覆う</a:t>
            </a:r>
            <a:endParaRPr lang="en-US" sz="2000" dirty="0"/>
          </a:p>
        </p:txBody>
      </p:sp>
      <p:sp>
        <p:nvSpPr>
          <p:cNvPr id="33" name="card313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14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2人で確認する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すき間・破れがないか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防護衣の脱ぎ方（脱ぐ順番）</a:t>
            </a:r>
            <a:endParaRPr lang="en-US" sz="2800" dirty="0"/>
          </a:p>
        </p:txBody>
      </p:sp>
      <p:sp>
        <p:nvSpPr>
          <p:cNvPr id="3" name="ic31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316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17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表に触れず裏返して外す</a:t>
            </a:r>
            <a:endParaRPr lang="en-US" sz="2000" dirty="0"/>
          </a:p>
        </p:txBody>
      </p:sp>
      <p:sp>
        <p:nvSpPr>
          <p:cNvPr id="9" name="card318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19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汚れた面を内側に丸める</a:t>
            </a:r>
            <a:endParaRPr lang="en-US" sz="2000" dirty="0"/>
          </a:p>
        </p:txBody>
      </p:sp>
      <p:sp>
        <p:nvSpPr>
          <p:cNvPr id="13" name="card320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21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長靴を消毒して脱ぐ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靴底も消毒する</a:t>
            </a:r>
            <a:endParaRPr lang="en-US" sz="2000" dirty="0"/>
          </a:p>
        </p:txBody>
      </p:sp>
      <p:sp>
        <p:nvSpPr>
          <p:cNvPr id="17" name="card322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23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手袋の上から消毒液で</a:t>
            </a:r>
            <a:endParaRPr lang="en-US" sz="2000" dirty="0"/>
          </a:p>
        </p:txBody>
      </p:sp>
      <p:sp>
        <p:nvSpPr>
          <p:cNvPr id="21" name="card324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25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後ろのバンドを持って</a:t>
            </a:r>
            <a:endParaRPr lang="en-US" sz="2000" dirty="0"/>
          </a:p>
        </p:txBody>
      </p:sp>
      <p:sp>
        <p:nvSpPr>
          <p:cNvPr id="25" name="card326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27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ひもを持ち前面に触れない</a:t>
            </a:r>
            <a:endParaRPr lang="en-US" sz="2000" dirty="0"/>
          </a:p>
        </p:txBody>
      </p:sp>
      <p:sp>
        <p:nvSpPr>
          <p:cNvPr id="29" name="card328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29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裏返して外す</a:t>
            </a:r>
            <a:endParaRPr lang="en-US" sz="2000" dirty="0"/>
          </a:p>
        </p:txBody>
      </p:sp>
      <p:sp>
        <p:nvSpPr>
          <p:cNvPr id="33" name="card330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31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石けんと流水で手洗い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脱いだ物は密閉して廃棄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装備②　資機材</a:t>
            </a:r>
            <a:endParaRPr lang="en-US" sz="2800" dirty="0"/>
          </a:p>
        </p:txBody>
      </p:sp>
      <p:sp>
        <p:nvSpPr>
          <p:cNvPr id="3" name="ic33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333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34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3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納体袋・棺・シーツ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袋は想定死者数の1.2〜1.5倍</a:t>
            </a:r>
            <a:endParaRPr lang="en-US" sz="2000" dirty="0"/>
          </a:p>
        </p:txBody>
      </p:sp>
      <p:sp>
        <p:nvSpPr>
          <p:cNvPr id="9" name="card335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36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3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ドライアイス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毎日交換。供給協定を結ぶ</a:t>
            </a:r>
            <a:endParaRPr lang="en-US" sz="2000" dirty="0"/>
          </a:p>
        </p:txBody>
      </p:sp>
      <p:sp>
        <p:nvSpPr>
          <p:cNvPr id="13" name="card337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38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番号札・記録用紙・カメラ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取り違え防止の要</a:t>
            </a:r>
            <a:endParaRPr lang="en-US" sz="2000" dirty="0"/>
          </a:p>
        </p:txBody>
      </p:sp>
      <p:sp>
        <p:nvSpPr>
          <p:cNvPr id="17" name="card339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40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3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照明・発電機・担架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停電時でも作業できる体制</a:t>
            </a:r>
            <a:endParaRPr lang="en-US" sz="2000" dirty="0"/>
          </a:p>
        </p:txBody>
      </p:sp>
      <p:sp>
        <p:nvSpPr>
          <p:cNvPr id="21" name="card341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42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3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献花台・線香・仕切り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ご家族が手を合わせる場</a:t>
            </a:r>
            <a:endParaRPr lang="en-US" sz="2000" dirty="0"/>
          </a:p>
        </p:txBody>
      </p:sp>
      <p:sp>
        <p:nvSpPr>
          <p:cNvPr id="25" name="card343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葬祭業者団体等との協定で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調達先を確保しておく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感染症予防対策</a:t>
            </a:r>
            <a:endParaRPr lang="en-US" sz="2800" dirty="0"/>
          </a:p>
        </p:txBody>
      </p:sp>
      <p:sp>
        <p:nvSpPr>
          <p:cNvPr id="3" name="ic34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4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自然災害の御遺体が感染症流行を起こすことはまれ。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ただし血液・体液から作業員を守る対策は必須。</a:t>
            </a:r>
            <a:endParaRPr lang="en-US" sz="2000" dirty="0"/>
          </a:p>
        </p:txBody>
      </p:sp>
      <p:sp>
        <p:nvSpPr>
          <p:cNvPr id="6" name="card345"/>
          <p:cNvSpPr/>
          <p:nvPr/>
        </p:nvSpPr>
        <p:spPr>
          <a:xfrm>
            <a:off x="457200" y="246888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46-circle"/>
          <p:cNvSpPr/>
          <p:nvPr/>
        </p:nvSpPr>
        <p:spPr>
          <a:xfrm>
            <a:off x="621792" y="264947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34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80638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54203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防護具を必ず着用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手袋二重・マスク・ガウン・長靴</a:t>
            </a:r>
            <a:endParaRPr lang="en-US" sz="2000" dirty="0"/>
          </a:p>
        </p:txBody>
      </p:sp>
      <p:sp>
        <p:nvSpPr>
          <p:cNvPr id="10" name="card347"/>
          <p:cNvSpPr/>
          <p:nvPr/>
        </p:nvSpPr>
        <p:spPr>
          <a:xfrm>
            <a:off x="457200" y="377190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48-circle"/>
          <p:cNvSpPr/>
          <p:nvPr/>
        </p:nvSpPr>
        <p:spPr>
          <a:xfrm>
            <a:off x="621792" y="395249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34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410940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84505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手洗い・手指消毒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作業後・休憩前・食事前に</a:t>
            </a:r>
            <a:endParaRPr lang="en-US" sz="2000" dirty="0"/>
          </a:p>
        </p:txBody>
      </p:sp>
      <p:sp>
        <p:nvSpPr>
          <p:cNvPr id="14" name="card349"/>
          <p:cNvSpPr/>
          <p:nvPr/>
        </p:nvSpPr>
        <p:spPr>
          <a:xfrm>
            <a:off x="457200" y="507492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50-circle"/>
          <p:cNvSpPr/>
          <p:nvPr/>
        </p:nvSpPr>
        <p:spPr>
          <a:xfrm>
            <a:off x="621792" y="525551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35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41242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514807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器材・床の消毒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次亜塩素酸ナトリウム0.1%など</a:t>
            </a:r>
            <a:endParaRPr lang="en-US" sz="2000" dirty="0"/>
          </a:p>
        </p:txBody>
      </p:sp>
      <p:sp>
        <p:nvSpPr>
          <p:cNvPr id="18" name="card351"/>
          <p:cNvSpPr/>
          <p:nvPr/>
        </p:nvSpPr>
        <p:spPr>
          <a:xfrm>
            <a:off x="457200" y="637794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52-circle"/>
          <p:cNvSpPr/>
          <p:nvPr/>
        </p:nvSpPr>
        <p:spPr>
          <a:xfrm>
            <a:off x="621792" y="65585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35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7154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45109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感染症の疑いは二重袋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体液漏れを防ぎ密閉する</a:t>
            </a:r>
            <a:endParaRPr lang="en-US" sz="2000" dirty="0"/>
          </a:p>
        </p:txBody>
      </p:sp>
      <p:sp>
        <p:nvSpPr>
          <p:cNvPr id="22" name="card353"/>
          <p:cNvSpPr/>
          <p:nvPr/>
        </p:nvSpPr>
        <p:spPr>
          <a:xfrm>
            <a:off x="457200" y="768096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54-circle"/>
          <p:cNvSpPr/>
          <p:nvPr/>
        </p:nvSpPr>
        <p:spPr>
          <a:xfrm>
            <a:off x="621792" y="786155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5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801846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75411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平時の予防接種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B型肝炎・破傷風など（医師と相談）</a:t>
            </a:r>
            <a:endParaRPr lang="en-US" sz="2000" dirty="0"/>
          </a:p>
        </p:txBody>
      </p:sp>
      <p:sp>
        <p:nvSpPr>
          <p:cNvPr id="26" name="card355"/>
          <p:cNvSpPr/>
          <p:nvPr/>
        </p:nvSpPr>
        <p:spPr>
          <a:xfrm>
            <a:off x="457200" y="898398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56-circle"/>
          <p:cNvSpPr/>
          <p:nvPr/>
        </p:nvSpPr>
        <p:spPr>
          <a:xfrm>
            <a:off x="621792" y="916457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35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32148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5713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作業区域で飲食しない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御遺体と感染症の誤解と事実</a:t>
            </a:r>
            <a:endParaRPr lang="en-US" sz="2800" dirty="0"/>
          </a:p>
        </p:txBody>
      </p:sp>
      <p:sp>
        <p:nvSpPr>
          <p:cNvPr id="3" name="ic35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358"/>
          <p:cNvSpPr/>
          <p:nvPr/>
        </p:nvSpPr>
        <p:spPr>
          <a:xfrm>
            <a:off x="457200" y="1600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59-circle"/>
          <p:cNvSpPr/>
          <p:nvPr/>
        </p:nvSpPr>
        <p:spPr>
          <a:xfrm>
            <a:off x="621792" y="173736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35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8" y="1827886"/>
            <a:ext cx="230429" cy="230429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88720" y="1673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遺体が疫病を広げる？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自然災害では通常起こらない</a:t>
            </a:r>
            <a:endParaRPr lang="en-US" sz="2000" dirty="0"/>
          </a:p>
        </p:txBody>
      </p:sp>
      <p:sp>
        <p:nvSpPr>
          <p:cNvPr id="10" name="card360"/>
          <p:cNvSpPr/>
          <p:nvPr/>
        </p:nvSpPr>
        <p:spPr>
          <a:xfrm>
            <a:off x="457200" y="2514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61-circle"/>
          <p:cNvSpPr/>
          <p:nvPr/>
        </p:nvSpPr>
        <p:spPr>
          <a:xfrm>
            <a:off x="621792" y="26517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36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8" y="2742286"/>
            <a:ext cx="230429" cy="230429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587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病気を広げやすいのは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御遺体より生存者のほう</a:t>
            </a:r>
            <a:endParaRPr lang="en-US" sz="2000" dirty="0"/>
          </a:p>
        </p:txBody>
      </p:sp>
      <p:sp>
        <p:nvSpPr>
          <p:cNvPr id="14" name="card362"/>
          <p:cNvSpPr/>
          <p:nvPr/>
        </p:nvSpPr>
        <p:spPr>
          <a:xfrm>
            <a:off x="457200" y="3429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63-circle"/>
          <p:cNvSpPr/>
          <p:nvPr/>
        </p:nvSpPr>
        <p:spPr>
          <a:xfrm>
            <a:off x="621792" y="35661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36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8" y="3656686"/>
            <a:ext cx="230429" cy="230429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88720" y="3502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急いだ集団埋葬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公衆衛生上の根拠はない</a:t>
            </a:r>
            <a:endParaRPr lang="en-US" sz="2000" dirty="0"/>
          </a:p>
        </p:txBody>
      </p:sp>
      <p:sp>
        <p:nvSpPr>
          <p:cNvPr id="18" name="card364"/>
          <p:cNvSpPr/>
          <p:nvPr/>
        </p:nvSpPr>
        <p:spPr>
          <a:xfrm>
            <a:off x="457200" y="43434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65-circle"/>
          <p:cNvSpPr/>
          <p:nvPr/>
        </p:nvSpPr>
        <p:spPr>
          <a:xfrm>
            <a:off x="621792" y="4480560"/>
            <a:ext cx="411480" cy="4114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36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18" y="4571086"/>
            <a:ext cx="230429" cy="23042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188720" y="44165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消毒剤・石灰の散布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不要。病気予防の効果はない</a:t>
            </a:r>
            <a:endParaRPr lang="en-US" sz="2000" dirty="0"/>
          </a:p>
        </p:txBody>
      </p:sp>
      <p:sp>
        <p:nvSpPr>
          <p:cNvPr id="22" name="card366"/>
          <p:cNvSpPr/>
          <p:nvPr/>
        </p:nvSpPr>
        <p:spPr>
          <a:xfrm>
            <a:off x="457200" y="52578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67-circle"/>
          <p:cNvSpPr/>
          <p:nvPr/>
        </p:nvSpPr>
        <p:spPr>
          <a:xfrm>
            <a:off x="621792" y="539496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6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8" y="5485486"/>
            <a:ext cx="230429" cy="230429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188720" y="53309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住民への一斉予防接種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不要。衛生改善と周知が鍵</a:t>
            </a:r>
            <a:endParaRPr lang="en-US" sz="2000" dirty="0"/>
          </a:p>
        </p:txBody>
      </p:sp>
      <p:sp>
        <p:nvSpPr>
          <p:cNvPr id="26" name="card368"/>
          <p:cNvSpPr/>
          <p:nvPr/>
        </p:nvSpPr>
        <p:spPr>
          <a:xfrm>
            <a:off x="457200" y="6172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69-circle"/>
          <p:cNvSpPr/>
          <p:nvPr/>
        </p:nvSpPr>
        <p:spPr>
          <a:xfrm>
            <a:off x="621792" y="63093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36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18" y="6399886"/>
            <a:ext cx="230429" cy="230429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188720" y="6245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水の汚染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通常の水処理・消毒で防げる</a:t>
            </a:r>
            <a:endParaRPr lang="en-US" sz="2000" dirty="0"/>
          </a:p>
        </p:txBody>
      </p:sp>
      <p:sp>
        <p:nvSpPr>
          <p:cNvPr id="30" name="card370"/>
          <p:cNvSpPr/>
          <p:nvPr/>
        </p:nvSpPr>
        <p:spPr>
          <a:xfrm>
            <a:off x="457200" y="7086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371-circle"/>
          <p:cNvSpPr/>
          <p:nvPr/>
        </p:nvSpPr>
        <p:spPr>
          <a:xfrm>
            <a:off x="621792" y="7223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37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18" y="7314286"/>
            <a:ext cx="230429" cy="230429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188720" y="7159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情報を伏せる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不信と混乱を招く</a:t>
            </a:r>
            <a:endParaRPr lang="en-US" sz="2000" dirty="0"/>
          </a:p>
        </p:txBody>
      </p:sp>
      <p:sp>
        <p:nvSpPr>
          <p:cNvPr id="34" name="card372"/>
          <p:cNvSpPr/>
          <p:nvPr/>
        </p:nvSpPr>
        <p:spPr>
          <a:xfrm>
            <a:off x="457200" y="8001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373-circle"/>
          <p:cNvSpPr/>
          <p:nvPr/>
        </p:nvSpPr>
        <p:spPr>
          <a:xfrm>
            <a:off x="621792" y="813816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373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18" y="8228686"/>
            <a:ext cx="230429" cy="230429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188720" y="8074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例外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コレラ・エボラ等の感染症死</a:t>
            </a:r>
            <a:endParaRPr lang="en-US" sz="2000" dirty="0"/>
          </a:p>
        </p:txBody>
      </p:sp>
      <p:sp>
        <p:nvSpPr>
          <p:cNvPr id="38" name="card374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8823960"/>
            <a:ext cx="62819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作業員の手袋・手洗いなどの標準予防策は、これまでどおり必要です。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体液の処理</a:t>
            </a:r>
            <a:endParaRPr lang="en-US" sz="2800" dirty="0"/>
          </a:p>
        </p:txBody>
      </p:sp>
      <p:sp>
        <p:nvSpPr>
          <p:cNvPr id="3" name="ic37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7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376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77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7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防護具を着けてから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手袋二重・ゴーグル・ガウン</a:t>
            </a:r>
            <a:endParaRPr lang="en-US" sz="2000" dirty="0"/>
          </a:p>
        </p:txBody>
      </p:sp>
      <p:sp>
        <p:nvSpPr>
          <p:cNvPr id="9" name="card378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79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37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吸水材で吸い取る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吸水シート・凝固剤・新聞紙</a:t>
            </a:r>
            <a:endParaRPr lang="en-US" sz="2000" dirty="0"/>
          </a:p>
        </p:txBody>
      </p:sp>
      <p:sp>
        <p:nvSpPr>
          <p:cNvPr id="13" name="card380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81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8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外から内へ拭き取る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汚れを広げない</a:t>
            </a:r>
            <a:endParaRPr lang="en-US" sz="2000" dirty="0"/>
          </a:p>
        </p:txBody>
      </p:sp>
      <p:sp>
        <p:nvSpPr>
          <p:cNvPr id="17" name="card382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83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38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次亜塩素酸で消毒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0.1%目安。しばらく置いて拭く</a:t>
            </a:r>
            <a:endParaRPr lang="en-US" sz="2000" dirty="0"/>
          </a:p>
        </p:txBody>
      </p:sp>
      <p:sp>
        <p:nvSpPr>
          <p:cNvPr id="21" name="card384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5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38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ごみは二重袋で密閉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感染性廃棄物として処理</a:t>
            </a:r>
            <a:endParaRPr lang="en-US" sz="2000" dirty="0"/>
          </a:p>
        </p:txBody>
      </p:sp>
      <p:sp>
        <p:nvSpPr>
          <p:cNvPr id="25" name="card386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387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38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漏れを防ぐ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納体袋に吸水シートを敷く</a:t>
            </a:r>
            <a:endParaRPr lang="en-US" sz="2000" dirty="0"/>
          </a:p>
        </p:txBody>
      </p:sp>
      <p:sp>
        <p:nvSpPr>
          <p:cNvPr id="29" name="card388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389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1" name="ic38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皮膚に付いたら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すぐ石けんと流水で洗い報告</a:t>
            </a:r>
            <a:endParaRPr lang="en-US" sz="2000" dirty="0"/>
          </a:p>
        </p:txBody>
      </p:sp>
      <p:sp>
        <p:nvSpPr>
          <p:cNvPr id="33" name="card390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85800" y="9292590"/>
            <a:ext cx="6190488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目や口に入った時は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納体袋への収納手順</a:t>
            </a:r>
            <a:endParaRPr lang="en-US" sz="2800" dirty="0"/>
          </a:p>
        </p:txBody>
      </p:sp>
      <p:sp>
        <p:nvSpPr>
          <p:cNvPr id="3" name="ic39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392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93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準備と一礼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2〜3人・防護具を着用</a:t>
            </a:r>
            <a:endParaRPr lang="en-US" sz="2000" dirty="0"/>
          </a:p>
        </p:txBody>
      </p:sp>
      <p:sp>
        <p:nvSpPr>
          <p:cNvPr id="9" name="card394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95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タグを確認・装着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同じ番号を身体と袋の両方に</a:t>
            </a:r>
            <a:endParaRPr lang="en-US" sz="2000" dirty="0"/>
          </a:p>
        </p:txBody>
      </p:sp>
      <p:sp>
        <p:nvSpPr>
          <p:cNvPr id="13" name="card396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97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袋を横に全開で広げる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頭側の向きをそろえる</a:t>
            </a:r>
            <a:endParaRPr lang="en-US" sz="2000" dirty="0"/>
          </a:p>
        </p:txBody>
      </p:sp>
      <p:sp>
        <p:nvSpPr>
          <p:cNvPr id="17" name="card398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99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シーツごと水平に移す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声をかけ合い、引きずらない</a:t>
            </a:r>
            <a:endParaRPr lang="en-US" sz="2000" dirty="0"/>
          </a:p>
        </p:txBody>
      </p:sp>
      <p:sp>
        <p:nvSpPr>
          <p:cNvPr id="21" name="card400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401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仰向けに整える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装着物は外さない</a:t>
            </a:r>
            <a:endParaRPr lang="en-US" sz="2000" dirty="0"/>
          </a:p>
        </p:txBody>
      </p:sp>
      <p:sp>
        <p:nvSpPr>
          <p:cNvPr id="25" name="card402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403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空気を抜き密閉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ジッパーを閉め外側に番号</a:t>
            </a:r>
            <a:endParaRPr lang="en-US" sz="2000" dirty="0"/>
          </a:p>
        </p:txBody>
      </p:sp>
      <p:sp>
        <p:nvSpPr>
          <p:cNvPr id="29" name="card404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405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台帳・写真・手指消毒</a:t>
            </a:r>
            <a:endParaRPr lang="en-US" sz="2000" dirty="0"/>
          </a:p>
        </p:txBody>
      </p:sp>
      <p:sp>
        <p:nvSpPr>
          <p:cNvPr id="33" name="card406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85800" y="9161145"/>
            <a:ext cx="6190488" cy="897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検視・検案が済むまで洗浄・着替えはしない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発見現場の区域分けと番号</a:t>
            </a:r>
            <a:endParaRPr lang="en-US" sz="2800" dirty="0"/>
          </a:p>
        </p:txBody>
      </p:sp>
      <p:sp>
        <p:nvSpPr>
          <p:cNvPr id="3" name="ic40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408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409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現場を区域に分ける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建物など動かない物を目印に</a:t>
            </a:r>
            <a:endParaRPr lang="en-US" sz="2000" dirty="0"/>
          </a:p>
        </p:txBody>
      </p:sp>
      <p:sp>
        <p:nvSpPr>
          <p:cNvPr id="10" name="card410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411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区域の略図を描く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区域番号と発見位置を記入</a:t>
            </a:r>
            <a:endParaRPr lang="en-US" sz="2000" dirty="0"/>
          </a:p>
        </p:txBody>
      </p:sp>
      <p:sp>
        <p:nvSpPr>
          <p:cNvPr id="14" name="card412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413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担当班に記号を付ける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A・B・Cなど班ごとに</a:t>
            </a:r>
            <a:endParaRPr lang="en-US" sz="2000" dirty="0"/>
          </a:p>
        </p:txBody>
      </p:sp>
      <p:sp>
        <p:nvSpPr>
          <p:cNvPr id="18" name="card414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415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発見順に連番を付ける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A-1、A-2…と記録する</a:t>
            </a:r>
            <a:endParaRPr lang="en-US" sz="2000" dirty="0"/>
          </a:p>
        </p:txBody>
      </p:sp>
      <p:sp>
        <p:nvSpPr>
          <p:cNvPr id="22" name="card416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417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発見位置に目印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旗やペイントで示す</a:t>
            </a:r>
            <a:endParaRPr lang="en-US" sz="2000" dirty="0"/>
          </a:p>
        </p:txBody>
      </p:sp>
      <p:sp>
        <p:nvSpPr>
          <p:cNvPr id="26" name="card418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419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現場では詳しく調べない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身分証の確認はポケットのみ</a:t>
            </a:r>
            <a:endParaRPr lang="en-US" sz="2000" dirty="0"/>
          </a:p>
        </p:txBody>
      </p:sp>
      <p:sp>
        <p:nvSpPr>
          <p:cNvPr id="30" name="card420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421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書類は透明な袋へ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同じ番号で、袋を開けずに読める</a:t>
            </a:r>
            <a:endParaRPr lang="en-US" sz="2000" dirty="0"/>
          </a:p>
        </p:txBody>
      </p:sp>
      <p:sp>
        <p:nvSpPr>
          <p:cNvPr id="34" name="card422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423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推定の身元は区別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「推定」と明記する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固有番号と受け渡し記録</a:t>
            </a:r>
            <a:endParaRPr lang="en-US" sz="2800" dirty="0"/>
          </a:p>
        </p:txBody>
      </p:sp>
      <p:sp>
        <p:nvSpPr>
          <p:cNvPr id="3" name="ic42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425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6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3つの要素で作る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発見場所＋チーム名＋連番</a:t>
            </a:r>
            <a:endParaRPr lang="en-US" sz="2000" dirty="0"/>
          </a:p>
        </p:txBody>
      </p:sp>
      <p:sp>
        <p:nvSpPr>
          <p:cNvPr id="10" name="card427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28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42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数字だけにしない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重複・混乱のもとになる</a:t>
            </a:r>
            <a:endParaRPr lang="en-US" sz="2000" dirty="0"/>
          </a:p>
        </p:txBody>
      </p:sp>
      <p:sp>
        <p:nvSpPr>
          <p:cNvPr id="14" name="card429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30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3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付け方を事前に統一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関係機関で方式を合意する</a:t>
            </a:r>
            <a:endParaRPr lang="en-US" sz="2000" dirty="0"/>
          </a:p>
        </p:txBody>
      </p:sp>
      <p:sp>
        <p:nvSpPr>
          <p:cNvPr id="18" name="card431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32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43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袋に直書きしない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文字が消える。札を使う</a:t>
            </a:r>
            <a:endParaRPr lang="en-US" sz="2000" dirty="0"/>
          </a:p>
        </p:txBody>
      </p:sp>
      <p:sp>
        <p:nvSpPr>
          <p:cNvPr id="22" name="card433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34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3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受け渡しごとに記録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渡した側・受けた側・日時</a:t>
            </a:r>
            <a:endParaRPr lang="en-US" sz="2000" dirty="0"/>
          </a:p>
        </p:txBody>
      </p:sp>
      <p:sp>
        <p:nvSpPr>
          <p:cNvPr id="26" name="card435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36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43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所持品は品目リスト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御遺体と同じ番号で梱包</a:t>
            </a:r>
            <a:endParaRPr lang="en-US" sz="2000" dirty="0"/>
          </a:p>
        </p:txBody>
      </p:sp>
      <p:sp>
        <p:nvSpPr>
          <p:cNvPr id="30" name="card437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38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43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識別票は2部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1部は御遺体に、1部は保管</a:t>
            </a:r>
            <a:endParaRPr lang="en-US" sz="2000" dirty="0"/>
          </a:p>
        </p:txBody>
      </p:sp>
      <p:sp>
        <p:nvSpPr>
          <p:cNvPr id="34" name="card439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40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44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最終の引き渡し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誰に・いつ・承認者・行き先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真空密封型納体袋（提案）</a:t>
            </a:r>
            <a:endParaRPr lang="en-US" sz="2800" dirty="0"/>
          </a:p>
        </p:txBody>
      </p:sp>
      <p:sp>
        <p:nvSpPr>
          <p:cNvPr id="3" name="ic44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4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442"/>
          <p:cNvSpPr/>
          <p:nvPr/>
        </p:nvSpPr>
        <p:spPr>
          <a:xfrm>
            <a:off x="457200" y="1600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43-circle"/>
          <p:cNvSpPr/>
          <p:nvPr/>
        </p:nvSpPr>
        <p:spPr>
          <a:xfrm>
            <a:off x="621792" y="17373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4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8" y="1827886"/>
            <a:ext cx="230429" cy="230429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88720" y="1673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空気を抜いて密封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停電で冷やせない時の臭気・腐敗対策</a:t>
            </a:r>
            <a:endParaRPr lang="en-US" sz="2000" dirty="0"/>
          </a:p>
        </p:txBody>
      </p:sp>
      <p:sp>
        <p:nvSpPr>
          <p:cNvPr id="10" name="card444"/>
          <p:cNvSpPr/>
          <p:nvPr/>
        </p:nvSpPr>
        <p:spPr>
          <a:xfrm>
            <a:off x="457200" y="2514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5-circle"/>
          <p:cNvSpPr/>
          <p:nvPr/>
        </p:nvSpPr>
        <p:spPr>
          <a:xfrm>
            <a:off x="621792" y="26517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44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8" y="2742286"/>
            <a:ext cx="230429" cy="230429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587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素材と厚さ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PEVA・PVC、0.3〜0.5mm</a:t>
            </a:r>
            <a:endParaRPr lang="en-US" sz="2000" dirty="0"/>
          </a:p>
        </p:txBody>
      </p:sp>
      <p:sp>
        <p:nvSpPr>
          <p:cNvPr id="14" name="card446"/>
          <p:cNvSpPr/>
          <p:nvPr/>
        </p:nvSpPr>
        <p:spPr>
          <a:xfrm>
            <a:off x="457200" y="3429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47-circle"/>
          <p:cNvSpPr/>
          <p:nvPr/>
        </p:nvSpPr>
        <p:spPr>
          <a:xfrm>
            <a:off x="621792" y="35661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44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8" y="3656686"/>
            <a:ext cx="230429" cy="230429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88720" y="3502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サイズ展開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乳幼児・成人・大柄な方用</a:t>
            </a:r>
            <a:endParaRPr lang="en-US" sz="2000" dirty="0"/>
          </a:p>
        </p:txBody>
      </p:sp>
      <p:sp>
        <p:nvSpPr>
          <p:cNvPr id="18" name="card448"/>
          <p:cNvSpPr/>
          <p:nvPr/>
        </p:nvSpPr>
        <p:spPr>
          <a:xfrm>
            <a:off x="457200" y="43434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49-circle"/>
          <p:cNvSpPr/>
          <p:nvPr/>
        </p:nvSpPr>
        <p:spPr>
          <a:xfrm>
            <a:off x="621792" y="4480560"/>
            <a:ext cx="411480" cy="4114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44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18" y="4571086"/>
            <a:ext cx="230429" cy="23042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188720" y="44165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バルブは足元側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頭部を避け、尊厳を保つ</a:t>
            </a:r>
            <a:endParaRPr lang="en-US" sz="2000" dirty="0"/>
          </a:p>
        </p:txBody>
      </p:sp>
      <p:sp>
        <p:nvSpPr>
          <p:cNvPr id="22" name="card450"/>
          <p:cNvSpPr/>
          <p:nvPr/>
        </p:nvSpPr>
        <p:spPr>
          <a:xfrm>
            <a:off x="457200" y="52578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51-circle"/>
          <p:cNvSpPr/>
          <p:nvPr/>
        </p:nvSpPr>
        <p:spPr>
          <a:xfrm>
            <a:off x="621792" y="539496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5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8" y="5485486"/>
            <a:ext cx="230429" cy="230429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188720" y="53309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所持品ポーチ付き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本袋と分けて汚染を防ぐ</a:t>
            </a:r>
            <a:endParaRPr lang="en-US" sz="2000" dirty="0"/>
          </a:p>
        </p:txBody>
      </p:sp>
      <p:sp>
        <p:nvSpPr>
          <p:cNvPr id="26" name="card452"/>
          <p:cNvSpPr/>
          <p:nvPr/>
        </p:nvSpPr>
        <p:spPr>
          <a:xfrm>
            <a:off x="457200" y="6172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53-circle"/>
          <p:cNvSpPr/>
          <p:nvPr/>
        </p:nvSpPr>
        <p:spPr>
          <a:xfrm>
            <a:off x="621792" y="63093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45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18" y="6399886"/>
            <a:ext cx="230429" cy="230429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188720" y="6245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電動と手動ポンプ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停電時に備え両方を用意</a:t>
            </a:r>
            <a:endParaRPr lang="en-US" sz="2000" dirty="0"/>
          </a:p>
        </p:txBody>
      </p:sp>
      <p:sp>
        <p:nvSpPr>
          <p:cNvPr id="30" name="card454"/>
          <p:cNvSpPr/>
          <p:nvPr/>
        </p:nvSpPr>
        <p:spPr>
          <a:xfrm>
            <a:off x="457200" y="7086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55-circle"/>
          <p:cNvSpPr/>
          <p:nvPr/>
        </p:nvSpPr>
        <p:spPr>
          <a:xfrm>
            <a:off x="621792" y="722376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45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18" y="7314286"/>
            <a:ext cx="230429" cy="230429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188720" y="7159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吸引時の防護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体液の噴出に備えフェイスシールド</a:t>
            </a:r>
            <a:endParaRPr lang="en-US" sz="2000" dirty="0"/>
          </a:p>
        </p:txBody>
      </p:sp>
      <p:sp>
        <p:nvSpPr>
          <p:cNvPr id="34" name="card456"/>
          <p:cNvSpPr/>
          <p:nvPr/>
        </p:nvSpPr>
        <p:spPr>
          <a:xfrm>
            <a:off x="457200" y="8001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57-circle"/>
          <p:cNvSpPr/>
          <p:nvPr/>
        </p:nvSpPr>
        <p:spPr>
          <a:xfrm>
            <a:off x="621792" y="81381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45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18" y="8228686"/>
            <a:ext cx="230429" cy="230429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188720" y="8074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低速で吸引開始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延長チューブで作業員を離す</a:t>
            </a:r>
            <a:endParaRPr lang="en-US" sz="2000" dirty="0"/>
          </a:p>
        </p:txBody>
      </p:sp>
      <p:sp>
        <p:nvSpPr>
          <p:cNvPr id="38" name="card458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8823960"/>
            <a:ext cx="62819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現場導入の前に、強度・密封性と安全性の試験が必要です。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身体の一部（部分遺体）の扱い</a:t>
            </a:r>
            <a:endParaRPr lang="en-US" sz="2800" dirty="0"/>
          </a:p>
        </p:txBody>
      </p:sp>
      <p:sp>
        <p:nvSpPr>
          <p:cNvPr id="3" name="ic45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5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460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61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46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一部位に一番号・一袋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発見ごとに独立した番号</a:t>
            </a:r>
            <a:endParaRPr lang="en-US" sz="2000" dirty="0"/>
          </a:p>
        </p:txBody>
      </p:sp>
      <p:sp>
        <p:nvSpPr>
          <p:cNvPr id="9" name="card462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63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46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現場で照合しない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同一人物と決めつけない</a:t>
            </a:r>
            <a:endParaRPr lang="en-US" sz="2000" dirty="0"/>
          </a:p>
        </p:txBody>
      </p:sp>
      <p:sp>
        <p:nvSpPr>
          <p:cNvPr id="13" name="card464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65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46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発見場所・日時を記録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写真と位置を台帳に残す</a:t>
            </a:r>
            <a:endParaRPr lang="en-US" sz="2000" dirty="0"/>
          </a:p>
        </p:txBody>
      </p:sp>
      <p:sp>
        <p:nvSpPr>
          <p:cNvPr id="17" name="card466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67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46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身元確認は専門家が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DNA等は警察・医師が実施</a:t>
            </a:r>
            <a:endParaRPr lang="en-US" sz="2000" dirty="0"/>
          </a:p>
        </p:txBody>
      </p:sp>
      <p:sp>
        <p:nvSpPr>
          <p:cNvPr id="21" name="card468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69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46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ご家族へは慎重に説明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後から別の部位が見つかることも</a:t>
            </a:r>
            <a:endParaRPr lang="en-US" sz="2000" dirty="0"/>
          </a:p>
        </p:txBody>
      </p:sp>
      <p:sp>
        <p:nvSpPr>
          <p:cNvPr id="25" name="card470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身体の一部も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一人の方として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同じ尊厳で扱う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装着物・所持品の扱い</a:t>
            </a:r>
            <a:endParaRPr lang="en-US" sz="2800" dirty="0"/>
          </a:p>
        </p:txBody>
      </p:sp>
      <p:sp>
        <p:nvSpPr>
          <p:cNvPr id="3" name="ic47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472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73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47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装着物は外さない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衣服・指輪・時計・眼鏡はそのまま</a:t>
            </a:r>
            <a:endParaRPr lang="en-US" sz="2000" dirty="0"/>
          </a:p>
        </p:txBody>
      </p:sp>
      <p:sp>
        <p:nvSpPr>
          <p:cNvPr id="9" name="card474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75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47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写真で記録する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全体と模様・刻印など</a:t>
            </a:r>
            <a:endParaRPr lang="en-US" sz="2000" dirty="0"/>
          </a:p>
        </p:txBody>
      </p:sp>
      <p:sp>
        <p:nvSpPr>
          <p:cNvPr id="13" name="card476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77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47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所持品は同じ番号の袋へ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取り外しは警察の指示で</a:t>
            </a:r>
            <a:endParaRPr lang="en-US" sz="2000" dirty="0"/>
          </a:p>
        </p:txBody>
      </p:sp>
      <p:sp>
        <p:nvSpPr>
          <p:cNvPr id="17" name="card478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79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47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貴重品は2人で確認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現金・通帳等は立会いで記録</a:t>
            </a:r>
            <a:endParaRPr lang="en-US" sz="2000" dirty="0"/>
          </a:p>
        </p:txBody>
      </p:sp>
      <p:sp>
        <p:nvSpPr>
          <p:cNvPr id="21" name="card480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81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48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返還時は受領書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ご家族へ確実に引き渡す</a:t>
            </a:r>
            <a:endParaRPr lang="en-US" sz="2000" dirty="0"/>
          </a:p>
        </p:txBody>
      </p:sp>
      <p:sp>
        <p:nvSpPr>
          <p:cNvPr id="25" name="card482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衣服・装身具・所持品は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身元確認の大切な手がかり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タグ付けのルール</a:t>
            </a:r>
            <a:endParaRPr lang="en-US" sz="2800" dirty="0"/>
          </a:p>
        </p:txBody>
      </p:sp>
      <p:sp>
        <p:nvSpPr>
          <p:cNvPr id="3" name="ic48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一つの番号を、最初から最後まで。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取り違えを防ぐ要です。</a:t>
            </a:r>
            <a:endParaRPr lang="en-US" sz="2000" dirty="0"/>
          </a:p>
        </p:txBody>
      </p:sp>
      <p:sp>
        <p:nvSpPr>
          <p:cNvPr id="6" name="card484"/>
          <p:cNvSpPr/>
          <p:nvPr/>
        </p:nvSpPr>
        <p:spPr>
          <a:xfrm>
            <a:off x="457200" y="2560320"/>
            <a:ext cx="3209544" cy="19202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85-circle"/>
          <p:cNvSpPr/>
          <p:nvPr/>
        </p:nvSpPr>
        <p:spPr>
          <a:xfrm>
            <a:off x="685800" y="278892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48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34" y="2949854"/>
            <a:ext cx="409651" cy="409651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54480" y="2788920"/>
            <a:ext cx="19751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①身体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3703320"/>
            <a:ext cx="2843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手首または足首</a:t>
            </a:r>
            <a:endParaRPr lang="en-US" sz="2000" dirty="0"/>
          </a:p>
        </p:txBody>
      </p:sp>
      <p:sp>
        <p:nvSpPr>
          <p:cNvPr id="11" name="card486"/>
          <p:cNvSpPr/>
          <p:nvPr/>
        </p:nvSpPr>
        <p:spPr>
          <a:xfrm>
            <a:off x="3895344" y="2560320"/>
            <a:ext cx="3209544" cy="19202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487-circle"/>
          <p:cNvSpPr/>
          <p:nvPr/>
        </p:nvSpPr>
        <p:spPr>
          <a:xfrm>
            <a:off x="4123944" y="278892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3" name="ic48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78" y="2949854"/>
            <a:ext cx="409651" cy="40965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992624" y="2788920"/>
            <a:ext cx="19751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②納体袋</a:t>
            </a:r>
            <a:endParaRPr lang="en-US" sz="2200" dirty="0"/>
          </a:p>
        </p:txBody>
      </p:sp>
      <p:sp>
        <p:nvSpPr>
          <p:cNvPr id="15" name="Text 10"/>
          <p:cNvSpPr txBox="1"/>
          <p:nvPr/>
        </p:nvSpPr>
        <p:spPr>
          <a:xfrm>
            <a:off x="4123944" y="3703320"/>
            <a:ext cx="2843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外側の頭側に</a:t>
            </a:r>
            <a:endParaRPr lang="en-US" sz="2000" dirty="0"/>
          </a:p>
        </p:txBody>
      </p:sp>
      <p:sp>
        <p:nvSpPr>
          <p:cNvPr id="16" name="card488"/>
          <p:cNvSpPr/>
          <p:nvPr/>
        </p:nvSpPr>
        <p:spPr>
          <a:xfrm>
            <a:off x="457200" y="4709160"/>
            <a:ext cx="3209544" cy="19202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489-circle"/>
          <p:cNvSpPr/>
          <p:nvPr/>
        </p:nvSpPr>
        <p:spPr>
          <a:xfrm>
            <a:off x="685800" y="49377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48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34" y="5098694"/>
            <a:ext cx="409651" cy="409651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554480" y="4937760"/>
            <a:ext cx="19751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③棺</a:t>
            </a:r>
            <a:endParaRPr lang="en-US" sz="22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5852160"/>
            <a:ext cx="2843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頭側と側面に</a:t>
            </a:r>
            <a:endParaRPr lang="en-US" sz="2000" dirty="0"/>
          </a:p>
        </p:txBody>
      </p:sp>
      <p:sp>
        <p:nvSpPr>
          <p:cNvPr id="21" name="card490"/>
          <p:cNvSpPr/>
          <p:nvPr/>
        </p:nvSpPr>
        <p:spPr>
          <a:xfrm>
            <a:off x="3895344" y="4709160"/>
            <a:ext cx="3209544" cy="19202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91-circle"/>
          <p:cNvSpPr/>
          <p:nvPr/>
        </p:nvSpPr>
        <p:spPr>
          <a:xfrm>
            <a:off x="4123944" y="49377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49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878" y="5098694"/>
            <a:ext cx="409651" cy="409651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992624" y="4937760"/>
            <a:ext cx="19751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④所持品袋</a:t>
            </a:r>
            <a:endParaRPr lang="en-US" sz="2200" dirty="0"/>
          </a:p>
        </p:txBody>
      </p:sp>
      <p:sp>
        <p:nvSpPr>
          <p:cNvPr id="25" name="Text 18"/>
          <p:cNvSpPr txBox="1"/>
          <p:nvPr/>
        </p:nvSpPr>
        <p:spPr>
          <a:xfrm>
            <a:off x="4123944" y="5852160"/>
            <a:ext cx="2843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同じ番号を記入</a:t>
            </a:r>
            <a:endParaRPr lang="en-US" sz="2000" dirty="0"/>
          </a:p>
        </p:txBody>
      </p:sp>
      <p:sp>
        <p:nvSpPr>
          <p:cNvPr id="26" name="card492"/>
          <p:cNvSpPr/>
          <p:nvPr/>
        </p:nvSpPr>
        <p:spPr>
          <a:xfrm>
            <a:off x="457200" y="6949440"/>
            <a:ext cx="6647688" cy="3108960"/>
          </a:xfrm>
          <a:prstGeom prst="roundRect">
            <a:avLst>
              <a:gd name="adj" fmla="val 294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731520" y="7086600"/>
            <a:ext cx="609904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守ること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防水用紙と油性ペンを使う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結束バンド等で外れないよう固定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番号は付け替え・再利用しない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台帳・写真と必ず連動させる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タグ（遺体番号札）の様式例</a:t>
            </a:r>
            <a:endParaRPr lang="en-US" sz="2800" dirty="0"/>
          </a:p>
        </p:txBody>
      </p:sp>
      <p:sp>
        <p:nvSpPr>
          <p:cNvPr id="3" name="ic49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ag-outline"/>
          <p:cNvSpPr/>
          <p:nvPr/>
        </p:nvSpPr>
        <p:spPr>
          <a:xfrm>
            <a:off x="457200" y="1600200"/>
            <a:ext cx="6647688" cy="59436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508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2700000">
              <a:srgbClr val="999999">
                <a:alpha val="35000"/>
              </a:srgbClr>
            </a:outerShdw>
          </a:effectLst>
        </p:spPr>
      </p:sp>
      <p:sp>
        <p:nvSpPr>
          <p:cNvPr id="6" name="tag-hole"/>
          <p:cNvSpPr/>
          <p:nvPr/>
        </p:nvSpPr>
        <p:spPr>
          <a:xfrm>
            <a:off x="685800" y="1783080"/>
            <a:ext cx="384048" cy="384048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1709928"/>
            <a:ext cx="6647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遺体番号札</a:t>
            </a:r>
            <a:endParaRPr lang="en-US" sz="2600" dirty="0"/>
          </a:p>
        </p:txBody>
      </p:sp>
      <p:graphicFrame>
        <p:nvGraphicFramePr>
          <p:cNvPr id="37" name="tag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6190488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904488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○○市-A-0001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全身・身体の一部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発見日時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　月　日　時　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発見場所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性別・年齢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男・女・不明／　歳位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着衣・特徴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所持品袋番号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氏名（判明時）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記入者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card494"/>
          <p:cNvSpPr/>
          <p:nvPr/>
        </p:nvSpPr>
        <p:spPr>
          <a:xfrm>
            <a:off x="457200" y="7863840"/>
            <a:ext cx="2063496" cy="2194560"/>
          </a:xfrm>
          <a:prstGeom prst="roundRect">
            <a:avLst>
              <a:gd name="adj" fmla="val 44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94360" y="7955280"/>
            <a:ext cx="17891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2枚以上作成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身体用と袋用</a:t>
            </a:r>
            <a:endParaRPr lang="en-US" sz="2000" dirty="0"/>
          </a:p>
        </p:txBody>
      </p:sp>
      <p:sp>
        <p:nvSpPr>
          <p:cNvPr id="11" name="card495"/>
          <p:cNvSpPr/>
          <p:nvPr/>
        </p:nvSpPr>
        <p:spPr>
          <a:xfrm>
            <a:off x="2749296" y="7863840"/>
            <a:ext cx="2063496" cy="2194560"/>
          </a:xfrm>
          <a:prstGeom prst="roundRect">
            <a:avLst>
              <a:gd name="adj" fmla="val 44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2886456" y="7955280"/>
            <a:ext cx="17891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防水にする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ラミネート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袋に入れる</a:t>
            </a:r>
            <a:endParaRPr lang="en-US" sz="2000" dirty="0"/>
          </a:p>
        </p:txBody>
      </p:sp>
      <p:sp>
        <p:nvSpPr>
          <p:cNvPr id="13" name="card496"/>
          <p:cNvSpPr/>
          <p:nvPr/>
        </p:nvSpPr>
        <p:spPr>
          <a:xfrm>
            <a:off x="5041392" y="7863840"/>
            <a:ext cx="2063496" cy="2194560"/>
          </a:xfrm>
          <a:prstGeom prst="roundRect">
            <a:avLst>
              <a:gd name="adj" fmla="val 443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5178552" y="7955280"/>
            <a:ext cx="17891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番号の付け方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場所・連番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検視・検案の流れ（図解）</a:t>
            </a:r>
            <a:endParaRPr lang="en-US" sz="2800" dirty="0"/>
          </a:p>
        </p:txBody>
      </p:sp>
      <p:sp>
        <p:nvSpPr>
          <p:cNvPr id="3" name="ic49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498"/>
          <p:cNvSpPr/>
          <p:nvPr/>
        </p:nvSpPr>
        <p:spPr>
          <a:xfrm>
            <a:off x="457200" y="1600200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499"/>
          <p:cNvSpPr/>
          <p:nvPr/>
        </p:nvSpPr>
        <p:spPr>
          <a:xfrm>
            <a:off x="594360" y="1812471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812471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2331720" y="1636776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1．搬入・受付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番号照合・記録</a:t>
            </a:r>
            <a:endParaRPr lang="en-US" sz="2000" dirty="0"/>
          </a:p>
        </p:txBody>
      </p:sp>
      <p:sp>
        <p:nvSpPr>
          <p:cNvPr id="9" name="farr500"/>
          <p:cNvSpPr/>
          <p:nvPr/>
        </p:nvSpPr>
        <p:spPr>
          <a:xfrm>
            <a:off x="3579876" y="2619103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01"/>
          <p:cNvSpPr/>
          <p:nvPr/>
        </p:nvSpPr>
        <p:spPr>
          <a:xfrm>
            <a:off x="457200" y="2847703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02"/>
          <p:cNvSpPr/>
          <p:nvPr/>
        </p:nvSpPr>
        <p:spPr>
          <a:xfrm>
            <a:off x="594360" y="3059974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4360" y="305997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2331720" y="2884279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2．写真撮影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顔・全身・着衣</a:t>
            </a:r>
            <a:endParaRPr lang="en-US" sz="2000" dirty="0"/>
          </a:p>
        </p:txBody>
      </p:sp>
      <p:sp>
        <p:nvSpPr>
          <p:cNvPr id="14" name="farr503"/>
          <p:cNvSpPr/>
          <p:nvPr/>
        </p:nvSpPr>
        <p:spPr>
          <a:xfrm>
            <a:off x="3579876" y="3866606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04"/>
          <p:cNvSpPr/>
          <p:nvPr/>
        </p:nvSpPr>
        <p:spPr>
          <a:xfrm>
            <a:off x="457200" y="4095206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05"/>
          <p:cNvSpPr/>
          <p:nvPr/>
        </p:nvSpPr>
        <p:spPr>
          <a:xfrm>
            <a:off x="594360" y="4307477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4307477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2331720" y="4131782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3．検視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着衣・所持品・外表</a:t>
            </a:r>
            <a:endParaRPr lang="en-US" sz="2000" dirty="0"/>
          </a:p>
        </p:txBody>
      </p:sp>
      <p:sp>
        <p:nvSpPr>
          <p:cNvPr id="19" name="farr506"/>
          <p:cNvSpPr/>
          <p:nvPr/>
        </p:nvSpPr>
        <p:spPr>
          <a:xfrm>
            <a:off x="3579876" y="5114109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07"/>
          <p:cNvSpPr/>
          <p:nvPr/>
        </p:nvSpPr>
        <p:spPr>
          <a:xfrm>
            <a:off x="457200" y="5342709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08"/>
          <p:cNvSpPr/>
          <p:nvPr/>
        </p:nvSpPr>
        <p:spPr>
          <a:xfrm>
            <a:off x="594360" y="555498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94360" y="55549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2331720" y="5379285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4．検案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死因・推定時刻・検案書</a:t>
            </a:r>
            <a:endParaRPr lang="en-US" sz="2000" dirty="0"/>
          </a:p>
        </p:txBody>
      </p:sp>
      <p:sp>
        <p:nvSpPr>
          <p:cNvPr id="24" name="farr509"/>
          <p:cNvSpPr/>
          <p:nvPr/>
        </p:nvSpPr>
        <p:spPr>
          <a:xfrm>
            <a:off x="3579876" y="6361611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10"/>
          <p:cNvSpPr/>
          <p:nvPr/>
        </p:nvSpPr>
        <p:spPr>
          <a:xfrm>
            <a:off x="457200" y="6590211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11"/>
          <p:cNvSpPr/>
          <p:nvPr/>
        </p:nvSpPr>
        <p:spPr>
          <a:xfrm>
            <a:off x="594360" y="6802483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360" y="6802483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警察・歯科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2331720" y="6626787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歯科・指紋・DNA</a:t>
            </a:r>
            <a:endParaRPr lang="en-US" sz="2000" dirty="0"/>
          </a:p>
        </p:txBody>
      </p:sp>
      <p:sp>
        <p:nvSpPr>
          <p:cNvPr id="29" name="farr512"/>
          <p:cNvSpPr/>
          <p:nvPr/>
        </p:nvSpPr>
        <p:spPr>
          <a:xfrm>
            <a:off x="3579876" y="7609114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13"/>
          <p:cNvSpPr/>
          <p:nvPr/>
        </p:nvSpPr>
        <p:spPr>
          <a:xfrm>
            <a:off x="457200" y="7837714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14"/>
          <p:cNvSpPr/>
          <p:nvPr/>
        </p:nvSpPr>
        <p:spPr>
          <a:xfrm>
            <a:off x="594360" y="8049986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8049986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2331720" y="7874290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6．安置・対面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番号順に安置・遺族対面</a:t>
            </a:r>
            <a:endParaRPr lang="en-US" sz="2000" dirty="0"/>
          </a:p>
        </p:txBody>
      </p:sp>
      <p:sp>
        <p:nvSpPr>
          <p:cNvPr id="34" name="farr515"/>
          <p:cNvSpPr/>
          <p:nvPr/>
        </p:nvSpPr>
        <p:spPr>
          <a:xfrm>
            <a:off x="3579876" y="8856617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card516"/>
          <p:cNvSpPr/>
          <p:nvPr/>
        </p:nvSpPr>
        <p:spPr>
          <a:xfrm>
            <a:off x="457200" y="9085217"/>
            <a:ext cx="6647688" cy="973183"/>
          </a:xfrm>
          <a:prstGeom prst="roundRect">
            <a:avLst>
              <a:gd name="adj" fmla="val 93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chip517"/>
          <p:cNvSpPr/>
          <p:nvPr/>
        </p:nvSpPr>
        <p:spPr>
          <a:xfrm>
            <a:off x="594360" y="9297489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94360" y="9297489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警察・自治体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2331720" y="9121793"/>
            <a:ext cx="4636008" cy="90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7．引き渡し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書類・遺品を確認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検視場の動線（図解）</a:t>
            </a:r>
            <a:endParaRPr lang="en-US" sz="2800" dirty="0"/>
          </a:p>
        </p:txBody>
      </p:sp>
      <p:sp>
        <p:nvSpPr>
          <p:cNvPr id="3" name="ic51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1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600200"/>
            <a:ext cx="31409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御遺体（一方通行）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3963924" y="1600200"/>
            <a:ext cx="31409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ご家族</a:t>
            </a:r>
            <a:endParaRPr lang="en-US" sz="2000" dirty="0"/>
          </a:p>
        </p:txBody>
      </p:sp>
      <p:sp>
        <p:nvSpPr>
          <p:cNvPr id="7" name="lbox519"/>
          <p:cNvSpPr/>
          <p:nvPr/>
        </p:nvSpPr>
        <p:spPr>
          <a:xfrm>
            <a:off x="457200" y="2103120"/>
            <a:ext cx="3140964" cy="86868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210312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搬入口</a:t>
            </a:r>
            <a:endParaRPr lang="en-US" sz="2000" dirty="0"/>
          </a:p>
        </p:txBody>
      </p:sp>
      <p:sp>
        <p:nvSpPr>
          <p:cNvPr id="9" name="lbox520"/>
          <p:cNvSpPr/>
          <p:nvPr/>
        </p:nvSpPr>
        <p:spPr>
          <a:xfrm>
            <a:off x="3963924" y="2103120"/>
            <a:ext cx="3140964" cy="868680"/>
          </a:xfrm>
          <a:prstGeom prst="roundRect">
            <a:avLst>
              <a:gd name="adj" fmla="val 8421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982212" y="210312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ご家族入口</a:t>
            </a:r>
            <a:endParaRPr lang="en-US" sz="2000" dirty="0"/>
          </a:p>
        </p:txBody>
      </p:sp>
      <p:sp>
        <p:nvSpPr>
          <p:cNvPr id="11" name="larr521"/>
          <p:cNvSpPr/>
          <p:nvPr/>
        </p:nvSpPr>
        <p:spPr>
          <a:xfrm>
            <a:off x="1844802" y="299923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larr522"/>
          <p:cNvSpPr/>
          <p:nvPr/>
        </p:nvSpPr>
        <p:spPr>
          <a:xfrm>
            <a:off x="5351526" y="299923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lbox523"/>
          <p:cNvSpPr/>
          <p:nvPr/>
        </p:nvSpPr>
        <p:spPr>
          <a:xfrm>
            <a:off x="457200" y="3291840"/>
            <a:ext cx="3140964" cy="86868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75488" y="329184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受付・番号確認</a:t>
            </a:r>
            <a:endParaRPr lang="en-US" sz="2000" dirty="0"/>
          </a:p>
        </p:txBody>
      </p:sp>
      <p:sp>
        <p:nvSpPr>
          <p:cNvPr id="15" name="lbox524"/>
          <p:cNvSpPr/>
          <p:nvPr/>
        </p:nvSpPr>
        <p:spPr>
          <a:xfrm>
            <a:off x="3963924" y="3291840"/>
            <a:ext cx="3140964" cy="868680"/>
          </a:xfrm>
          <a:prstGeom prst="roundRect">
            <a:avLst>
              <a:gd name="adj" fmla="val 8421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982212" y="329184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受付・相談</a:t>
            </a:r>
            <a:endParaRPr lang="en-US" sz="2000" dirty="0"/>
          </a:p>
        </p:txBody>
      </p:sp>
      <p:sp>
        <p:nvSpPr>
          <p:cNvPr id="17" name="larr525"/>
          <p:cNvSpPr/>
          <p:nvPr/>
        </p:nvSpPr>
        <p:spPr>
          <a:xfrm>
            <a:off x="1844802" y="418795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larr526"/>
          <p:cNvSpPr/>
          <p:nvPr/>
        </p:nvSpPr>
        <p:spPr>
          <a:xfrm>
            <a:off x="5351526" y="418795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lbox527"/>
          <p:cNvSpPr/>
          <p:nvPr/>
        </p:nvSpPr>
        <p:spPr>
          <a:xfrm>
            <a:off x="457200" y="4480560"/>
            <a:ext cx="3140964" cy="86868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75488" y="448056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写真・検視</a:t>
            </a:r>
            <a:endParaRPr lang="en-US" sz="2000" dirty="0"/>
          </a:p>
        </p:txBody>
      </p:sp>
      <p:sp>
        <p:nvSpPr>
          <p:cNvPr id="21" name="lbox528"/>
          <p:cNvSpPr/>
          <p:nvPr/>
        </p:nvSpPr>
        <p:spPr>
          <a:xfrm>
            <a:off x="3963924" y="4480560"/>
            <a:ext cx="3140964" cy="868680"/>
          </a:xfrm>
          <a:prstGeom prst="roundRect">
            <a:avLst>
              <a:gd name="adj" fmla="val 8421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982212" y="448056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待合所</a:t>
            </a:r>
            <a:endParaRPr lang="en-US" sz="2000" dirty="0"/>
          </a:p>
        </p:txBody>
      </p:sp>
      <p:sp>
        <p:nvSpPr>
          <p:cNvPr id="23" name="larr529"/>
          <p:cNvSpPr/>
          <p:nvPr/>
        </p:nvSpPr>
        <p:spPr>
          <a:xfrm>
            <a:off x="1844802" y="537667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larr530"/>
          <p:cNvSpPr/>
          <p:nvPr/>
        </p:nvSpPr>
        <p:spPr>
          <a:xfrm>
            <a:off x="5351526" y="537667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lbox531"/>
          <p:cNvSpPr/>
          <p:nvPr/>
        </p:nvSpPr>
        <p:spPr>
          <a:xfrm>
            <a:off x="457200" y="5669280"/>
            <a:ext cx="3140964" cy="86868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75488" y="566928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検案・歯科・DNA</a:t>
            </a:r>
            <a:endParaRPr lang="en-US" sz="2000" dirty="0"/>
          </a:p>
        </p:txBody>
      </p:sp>
      <p:sp>
        <p:nvSpPr>
          <p:cNvPr id="27" name="lbox532"/>
          <p:cNvSpPr/>
          <p:nvPr/>
        </p:nvSpPr>
        <p:spPr>
          <a:xfrm>
            <a:off x="3963924" y="5669280"/>
            <a:ext cx="3140964" cy="868680"/>
          </a:xfrm>
          <a:prstGeom prst="roundRect">
            <a:avLst>
              <a:gd name="adj" fmla="val 8421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982212" y="566928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写真・遺品で確認</a:t>
            </a:r>
            <a:endParaRPr lang="en-US" sz="2000" dirty="0"/>
          </a:p>
        </p:txBody>
      </p:sp>
      <p:sp>
        <p:nvSpPr>
          <p:cNvPr id="29" name="larr533"/>
          <p:cNvSpPr/>
          <p:nvPr/>
        </p:nvSpPr>
        <p:spPr>
          <a:xfrm>
            <a:off x="1844802" y="656539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larr534"/>
          <p:cNvSpPr/>
          <p:nvPr/>
        </p:nvSpPr>
        <p:spPr>
          <a:xfrm>
            <a:off x="5351526" y="656539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lbox535"/>
          <p:cNvSpPr/>
          <p:nvPr/>
        </p:nvSpPr>
        <p:spPr>
          <a:xfrm>
            <a:off x="457200" y="6858000"/>
            <a:ext cx="3140964" cy="86868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475488" y="685800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</a:t>
            </a:r>
            <a:endParaRPr lang="en-US" sz="2000" dirty="0"/>
          </a:p>
        </p:txBody>
      </p:sp>
      <p:sp>
        <p:nvSpPr>
          <p:cNvPr id="33" name="lbox536"/>
          <p:cNvSpPr/>
          <p:nvPr/>
        </p:nvSpPr>
        <p:spPr>
          <a:xfrm>
            <a:off x="3963924" y="6858000"/>
            <a:ext cx="3140964" cy="868680"/>
          </a:xfrm>
          <a:prstGeom prst="roundRect">
            <a:avLst>
              <a:gd name="adj" fmla="val 8421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3982212" y="6858000"/>
            <a:ext cx="31043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説明</a:t>
            </a:r>
            <a:endParaRPr lang="en-US" sz="2000" dirty="0"/>
          </a:p>
        </p:txBody>
      </p:sp>
      <p:sp>
        <p:nvSpPr>
          <p:cNvPr id="35" name="larr537"/>
          <p:cNvSpPr/>
          <p:nvPr/>
        </p:nvSpPr>
        <p:spPr>
          <a:xfrm>
            <a:off x="1844802" y="775411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larr538"/>
          <p:cNvSpPr/>
          <p:nvPr/>
        </p:nvSpPr>
        <p:spPr>
          <a:xfrm>
            <a:off x="5351526" y="7754112"/>
            <a:ext cx="365760" cy="265176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lbox539"/>
          <p:cNvSpPr/>
          <p:nvPr/>
        </p:nvSpPr>
        <p:spPr>
          <a:xfrm>
            <a:off x="457200" y="8046720"/>
            <a:ext cx="6647688" cy="777240"/>
          </a:xfrm>
          <a:prstGeom prst="roundRect">
            <a:avLst>
              <a:gd name="adj" fmla="val 9412"/>
            </a:avLst>
          </a:prstGeom>
          <a:solidFill>
            <a:schemeClr val="accent3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475488" y="8046720"/>
            <a:ext cx="66111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対面室（ここでだけ出会う）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" y="8915400"/>
            <a:ext cx="6647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対面の後は引き渡し窓口へ。御遺体は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逆流させず、ご家族と交差させない。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手続きと書類の流れ（図解）</a:t>
            </a:r>
            <a:endParaRPr lang="en-US" sz="2800" dirty="0"/>
          </a:p>
        </p:txBody>
      </p:sp>
      <p:sp>
        <p:nvSpPr>
          <p:cNvPr id="3" name="ic54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4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541"/>
          <p:cNvSpPr/>
          <p:nvPr/>
        </p:nvSpPr>
        <p:spPr>
          <a:xfrm>
            <a:off x="457200" y="160020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542"/>
          <p:cNvSpPr/>
          <p:nvPr/>
        </p:nvSpPr>
        <p:spPr>
          <a:xfrm>
            <a:off x="594360" y="180594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8059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2331720" y="163677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1．検案書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医師が作成</a:t>
            </a:r>
            <a:endParaRPr lang="en-US" sz="2000" dirty="0"/>
          </a:p>
        </p:txBody>
      </p:sp>
      <p:sp>
        <p:nvSpPr>
          <p:cNvPr id="9" name="farr543"/>
          <p:cNvSpPr/>
          <p:nvPr/>
        </p:nvSpPr>
        <p:spPr>
          <a:xfrm>
            <a:off x="3579876" y="260604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44"/>
          <p:cNvSpPr/>
          <p:nvPr/>
        </p:nvSpPr>
        <p:spPr>
          <a:xfrm>
            <a:off x="457200" y="283464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45"/>
          <p:cNvSpPr/>
          <p:nvPr/>
        </p:nvSpPr>
        <p:spPr>
          <a:xfrm>
            <a:off x="594360" y="304038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4360" y="30403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2331720" y="287121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検視後に遺族へ。引取書に署名</a:t>
            </a:r>
            <a:endParaRPr lang="en-US" sz="2000" dirty="0"/>
          </a:p>
        </p:txBody>
      </p:sp>
      <p:sp>
        <p:nvSpPr>
          <p:cNvPr id="14" name="farr546"/>
          <p:cNvSpPr/>
          <p:nvPr/>
        </p:nvSpPr>
        <p:spPr>
          <a:xfrm>
            <a:off x="3579876" y="384048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47"/>
          <p:cNvSpPr/>
          <p:nvPr/>
        </p:nvSpPr>
        <p:spPr>
          <a:xfrm>
            <a:off x="457200" y="406908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48"/>
          <p:cNvSpPr/>
          <p:nvPr/>
        </p:nvSpPr>
        <p:spPr>
          <a:xfrm>
            <a:off x="594360" y="427482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42748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2331720" y="410565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3．死亡届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検案書を添えて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市町村へ</a:t>
            </a:r>
            <a:endParaRPr lang="en-US" sz="2000" dirty="0"/>
          </a:p>
        </p:txBody>
      </p:sp>
      <p:sp>
        <p:nvSpPr>
          <p:cNvPr id="19" name="farr549"/>
          <p:cNvSpPr/>
          <p:nvPr/>
        </p:nvSpPr>
        <p:spPr>
          <a:xfrm>
            <a:off x="3579876" y="507492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50"/>
          <p:cNvSpPr/>
          <p:nvPr/>
        </p:nvSpPr>
        <p:spPr>
          <a:xfrm>
            <a:off x="457200" y="530352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51"/>
          <p:cNvSpPr/>
          <p:nvPr/>
        </p:nvSpPr>
        <p:spPr>
          <a:xfrm>
            <a:off x="594360" y="550926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94360" y="55092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市町村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2331720" y="534009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4．火葬許可証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市町村が交付</a:t>
            </a:r>
            <a:endParaRPr lang="en-US" sz="2000" dirty="0"/>
          </a:p>
        </p:txBody>
      </p:sp>
      <p:sp>
        <p:nvSpPr>
          <p:cNvPr id="24" name="farr552"/>
          <p:cNvSpPr/>
          <p:nvPr/>
        </p:nvSpPr>
        <p:spPr>
          <a:xfrm>
            <a:off x="3579876" y="630936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53"/>
          <p:cNvSpPr/>
          <p:nvPr/>
        </p:nvSpPr>
        <p:spPr>
          <a:xfrm>
            <a:off x="457200" y="653796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54"/>
          <p:cNvSpPr/>
          <p:nvPr/>
        </p:nvSpPr>
        <p:spPr>
          <a:xfrm>
            <a:off x="594360" y="674370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360" y="674370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火葬場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2331720" y="657453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5．火葬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火葬済の証印</a:t>
            </a:r>
            <a:endParaRPr lang="en-US" sz="2000" dirty="0"/>
          </a:p>
        </p:txBody>
      </p:sp>
      <p:sp>
        <p:nvSpPr>
          <p:cNvPr id="29" name="farr555"/>
          <p:cNvSpPr/>
          <p:nvPr/>
        </p:nvSpPr>
        <p:spPr>
          <a:xfrm>
            <a:off x="3579876" y="754380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56"/>
          <p:cNvSpPr/>
          <p:nvPr/>
        </p:nvSpPr>
        <p:spPr>
          <a:xfrm>
            <a:off x="457200" y="7772400"/>
            <a:ext cx="6647688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57"/>
          <p:cNvSpPr/>
          <p:nvPr/>
        </p:nvSpPr>
        <p:spPr>
          <a:xfrm>
            <a:off x="594360" y="7978140"/>
            <a:ext cx="1600200" cy="548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79781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2331720" y="7808976"/>
            <a:ext cx="46360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6．納骨・埋葬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許可証を提出</a:t>
            </a:r>
            <a:endParaRPr lang="en-US" sz="2000" dirty="0"/>
          </a:p>
        </p:txBody>
      </p:sp>
      <p:sp>
        <p:nvSpPr>
          <p:cNvPr id="34" name="card558"/>
          <p:cNvSpPr/>
          <p:nvPr/>
        </p:nvSpPr>
        <p:spPr>
          <a:xfrm>
            <a:off x="457200" y="8961120"/>
            <a:ext cx="6647688" cy="1097280"/>
          </a:xfrm>
          <a:prstGeom prst="roundRect">
            <a:avLst>
              <a:gd name="adj" fmla="val 833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006840"/>
            <a:ext cx="6281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身元不明：市町村長が火葬し遺骨を保管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災害時は手続きの特例あり（国の通知）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検視場での自治体職員の役割</a:t>
            </a:r>
            <a:endParaRPr lang="en-US" sz="2800" dirty="0"/>
          </a:p>
        </p:txBody>
      </p:sp>
      <p:sp>
        <p:nvSpPr>
          <p:cNvPr id="3" name="ic55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5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560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561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56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受付と番号管理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搬入時に番号を照合</a:t>
            </a:r>
            <a:endParaRPr lang="en-US" sz="2000" dirty="0"/>
          </a:p>
        </p:txBody>
      </p:sp>
      <p:sp>
        <p:nvSpPr>
          <p:cNvPr id="9" name="card562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563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56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記録・写真の補助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警察の指示で台帳を整理</a:t>
            </a:r>
            <a:endParaRPr lang="en-US" sz="2000" dirty="0"/>
          </a:p>
        </p:txBody>
      </p:sp>
      <p:sp>
        <p:nvSpPr>
          <p:cNvPr id="13" name="card564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565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56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資機材の管理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納体袋・棺・ドライアイスを補充</a:t>
            </a:r>
            <a:endParaRPr lang="en-US" sz="2000" dirty="0"/>
          </a:p>
        </p:txBody>
      </p:sp>
      <p:sp>
        <p:nvSpPr>
          <p:cNvPr id="17" name="card566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567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56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待合所での付き添い</a:t>
            </a:r>
            <a:endParaRPr lang="en-US" sz="2000" dirty="0"/>
          </a:p>
        </p:txBody>
      </p:sp>
      <p:sp>
        <p:nvSpPr>
          <p:cNvPr id="21" name="card568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569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56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写真・遺品で先に確認してもらう</a:t>
            </a:r>
            <a:endParaRPr lang="en-US" sz="2000" dirty="0"/>
          </a:p>
        </p:txBody>
      </p:sp>
      <p:sp>
        <p:nvSpPr>
          <p:cNvPr id="25" name="card570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571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57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手続きの窓口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死亡届・火葬許可の案内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検視・検案班の編成</a:t>
            </a:r>
            <a:endParaRPr lang="en-US" sz="2800" dirty="0"/>
          </a:p>
        </p:txBody>
      </p:sp>
      <p:sp>
        <p:nvSpPr>
          <p:cNvPr id="3" name="ic57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573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74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7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検視班は7名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警察署ごとに原則3班</a:t>
            </a:r>
            <a:endParaRPr lang="en-US" sz="2000" dirty="0"/>
          </a:p>
        </p:txBody>
      </p:sp>
      <p:sp>
        <p:nvSpPr>
          <p:cNvPr id="10" name="card575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76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57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責任者・記録・写真・指紋・立会い</a:t>
            </a:r>
            <a:endParaRPr lang="en-US" sz="2000" dirty="0"/>
          </a:p>
        </p:txBody>
      </p:sp>
      <p:sp>
        <p:nvSpPr>
          <p:cNvPr id="14" name="card577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78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57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検案班は5〜7名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監察医・応援医・補佐・事務</a:t>
            </a:r>
            <a:endParaRPr lang="en-US" sz="2000" dirty="0"/>
          </a:p>
        </p:txBody>
      </p:sp>
      <p:sp>
        <p:nvSpPr>
          <p:cNvPr id="18" name="card579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80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58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歯科医師班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1班2名以上で身元確認</a:t>
            </a:r>
            <a:endParaRPr lang="en-US" sz="2000" dirty="0"/>
          </a:p>
        </p:txBody>
      </p:sp>
      <p:sp>
        <p:nvSpPr>
          <p:cNvPr id="22" name="card581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82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58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腕章で表示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検案医であることを示す</a:t>
            </a:r>
            <a:endParaRPr lang="en-US" sz="2000" dirty="0"/>
          </a:p>
        </p:txBody>
      </p:sp>
      <p:sp>
        <p:nvSpPr>
          <p:cNvPr id="26" name="card583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84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58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応援医師の確認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顔写真付き身分証で本人確認</a:t>
            </a:r>
            <a:endParaRPr lang="en-US" sz="2000" dirty="0"/>
          </a:p>
        </p:txBody>
      </p:sp>
      <p:sp>
        <p:nvSpPr>
          <p:cNvPr id="30" name="card585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86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8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受付は警察と協働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市町村職員は受付班の指示で</a:t>
            </a:r>
            <a:endParaRPr lang="en-US" sz="2000" dirty="0"/>
          </a:p>
        </p:txBody>
      </p:sp>
      <p:sp>
        <p:nvSpPr>
          <p:cNvPr id="34" name="card587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88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58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番号は2系統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頭部のある遺体と一部遺体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身元不明の御遺体</a:t>
            </a:r>
            <a:endParaRPr lang="en-US" sz="2800" dirty="0"/>
          </a:p>
        </p:txBody>
      </p:sp>
      <p:sp>
        <p:nvSpPr>
          <p:cNvPr id="3" name="ic58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8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590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91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9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情報を掲示する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発見場所・着衣・所持品を一覧で</a:t>
            </a:r>
            <a:endParaRPr lang="en-US" sz="2000" dirty="0"/>
          </a:p>
        </p:txBody>
      </p:sp>
      <p:sp>
        <p:nvSpPr>
          <p:cNvPr id="10" name="card592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93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59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写真を残す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後日の照会の大切な手がかり</a:t>
            </a:r>
            <a:endParaRPr lang="en-US" sz="2000" dirty="0"/>
          </a:p>
        </p:txBody>
      </p:sp>
      <p:sp>
        <p:nvSpPr>
          <p:cNvPr id="14" name="card594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95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59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警察の調査は約2日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判明しなければ市町村へ引継ぎ</a:t>
            </a:r>
            <a:endParaRPr lang="en-US" sz="2000" dirty="0"/>
          </a:p>
        </p:txBody>
      </p:sp>
      <p:sp>
        <p:nvSpPr>
          <p:cNvPr id="18" name="card596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97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59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引継ぎ後も調査継続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判明したら市町村長へ通知</a:t>
            </a:r>
            <a:endParaRPr lang="en-US" sz="2000" dirty="0"/>
          </a:p>
        </p:txBody>
      </p:sp>
      <p:sp>
        <p:nvSpPr>
          <p:cNvPr id="22" name="card598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99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59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火葬は約1週間後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引継ぎから概ね1週間が目安</a:t>
            </a:r>
            <a:endParaRPr lang="en-US" sz="2000" dirty="0"/>
          </a:p>
        </p:txBody>
      </p:sp>
      <p:sp>
        <p:nvSpPr>
          <p:cNvPr id="26" name="card600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01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60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記録を作り保存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火葬台帳・費用の根拠書類</a:t>
            </a:r>
            <a:endParaRPr lang="en-US" sz="2000" dirty="0"/>
          </a:p>
        </p:txBody>
      </p:sp>
      <p:sp>
        <p:nvSpPr>
          <p:cNvPr id="30" name="card602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03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60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遺骨・遺留品を保管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処理票を付けて保管所へ</a:t>
            </a:r>
            <a:endParaRPr lang="en-US" sz="2000" dirty="0"/>
          </a:p>
        </p:txBody>
      </p:sp>
      <p:sp>
        <p:nvSpPr>
          <p:cNvPr id="34" name="card604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05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05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1年で引取人なし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身元不明者として納骨堂等へ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御遺体管理表（様式）</a:t>
            </a:r>
            <a:endParaRPr lang="en-US" sz="2800" dirty="0"/>
          </a:p>
        </p:txBody>
      </p:sp>
      <p:sp>
        <p:nvSpPr>
          <p:cNvPr id="3" name="ic60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0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graphicFrame>
        <p:nvGraphicFramePr>
          <p:cNvPr id="44" name="body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6647688" cy="914400"/>
        </p:xfrm>
        <a:graphic>
          <a:graphicData uri="http://schemas.openxmlformats.org/drawingml/2006/table">
            <a:tbl>
              <a:tblPr/>
              <a:tblGrid>
                <a:gridCol w="1329538"/>
                <a:gridCol w="1329538"/>
                <a:gridCol w="1329538"/>
                <a:gridCol w="1329538"/>
                <a:gridCol w="1329538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身元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処置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全身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判明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仮埋葬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07"/>
          <p:cNvSpPr/>
          <p:nvPr/>
        </p:nvSpPr>
        <p:spPr>
          <a:xfrm>
            <a:off x="457200" y="333756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08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0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41071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日時・場所・搬送者・安置位置</a:t>
            </a:r>
            <a:endParaRPr lang="en-US" sz="2000" dirty="0"/>
          </a:p>
        </p:txBody>
      </p:sp>
      <p:sp>
        <p:nvSpPr>
          <p:cNvPr id="10" name="card609"/>
          <p:cNvSpPr/>
          <p:nvPr/>
        </p:nvSpPr>
        <p:spPr>
          <a:xfrm>
            <a:off x="457200" y="507492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10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6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490472" y="514807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性別・年齢・着衣・装着物・写真</a:t>
            </a:r>
            <a:endParaRPr lang="en-US" sz="2000" dirty="0"/>
          </a:p>
        </p:txBody>
      </p:sp>
      <p:sp>
        <p:nvSpPr>
          <p:cNvPr id="14" name="card611"/>
          <p:cNvSpPr/>
          <p:nvPr/>
        </p:nvSpPr>
        <p:spPr>
          <a:xfrm>
            <a:off x="457200" y="681228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12-circle"/>
          <p:cNvSpPr/>
          <p:nvPr/>
        </p:nvSpPr>
        <p:spPr>
          <a:xfrm>
            <a:off x="621792" y="72100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6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736695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688543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検視・身元確認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検案医師・DNA・確認方法・氏名</a:t>
            </a:r>
            <a:endParaRPr lang="en-US" sz="2000" dirty="0"/>
          </a:p>
        </p:txBody>
      </p:sp>
      <p:sp>
        <p:nvSpPr>
          <p:cNvPr id="18" name="card613"/>
          <p:cNvSpPr/>
          <p:nvPr/>
        </p:nvSpPr>
        <p:spPr>
          <a:xfrm>
            <a:off x="457200" y="854964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14-circle"/>
          <p:cNvSpPr/>
          <p:nvPr/>
        </p:nvSpPr>
        <p:spPr>
          <a:xfrm>
            <a:off x="621792" y="894740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61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910431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490472" y="862279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ご遺族・処置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連絡先・引き渡し・火葬・墓標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墓標情報管理表（様式）</a:t>
            </a:r>
            <a:endParaRPr lang="en-US" sz="2800" dirty="0"/>
          </a:p>
        </p:txBody>
      </p:sp>
      <p:sp>
        <p:nvSpPr>
          <p:cNvPr id="3" name="ic61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graphicFrame>
        <p:nvGraphicFramePr>
          <p:cNvPr id="45" name="grave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6647688" cy="914400"/>
        </p:xfrm>
        <a:graphic>
          <a:graphicData uri="http://schemas.openxmlformats.org/drawingml/2006/table">
            <a:tbl>
              <a:tblPr/>
              <a:tblGrid>
                <a:gridCol w="1329538"/>
                <a:gridCol w="1329538"/>
                <a:gridCol w="1329538"/>
                <a:gridCol w="1329538"/>
                <a:gridCol w="1329538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氏名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改葬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防災太郎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予定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16"/>
          <p:cNvSpPr/>
          <p:nvPr/>
        </p:nvSpPr>
        <p:spPr>
          <a:xfrm>
            <a:off x="457200" y="333756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17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6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41071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緯度・経度・写真番号</a:t>
            </a:r>
            <a:endParaRPr lang="en-US" sz="2000" dirty="0"/>
          </a:p>
        </p:txBody>
      </p:sp>
      <p:sp>
        <p:nvSpPr>
          <p:cNvPr id="10" name="card618"/>
          <p:cNvSpPr/>
          <p:nvPr/>
        </p:nvSpPr>
        <p:spPr>
          <a:xfrm>
            <a:off x="457200" y="507492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19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490472" y="514807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管理表と連動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遺体番号から氏名を自動表示</a:t>
            </a:r>
            <a:endParaRPr lang="en-US" sz="2000" dirty="0"/>
          </a:p>
        </p:txBody>
      </p:sp>
      <p:sp>
        <p:nvSpPr>
          <p:cNvPr id="14" name="card620"/>
          <p:cNvSpPr/>
          <p:nvPr/>
        </p:nvSpPr>
        <p:spPr>
          <a:xfrm>
            <a:off x="457200" y="681228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21-circle"/>
          <p:cNvSpPr/>
          <p:nvPr/>
        </p:nvSpPr>
        <p:spPr>
          <a:xfrm>
            <a:off x="621792" y="72100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736695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688543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巡回点検記録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掘り返し・沈下・浸水・破損</a:t>
            </a:r>
            <a:endParaRPr lang="en-US" sz="2000" dirty="0"/>
          </a:p>
        </p:txBody>
      </p:sp>
      <p:sp>
        <p:nvSpPr>
          <p:cNvPr id="18" name="card622"/>
          <p:cNvSpPr/>
          <p:nvPr/>
        </p:nvSpPr>
        <p:spPr>
          <a:xfrm>
            <a:off x="457200" y="8549640"/>
            <a:ext cx="6647688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23-circle"/>
          <p:cNvSpPr/>
          <p:nvPr/>
        </p:nvSpPr>
        <p:spPr>
          <a:xfrm>
            <a:off x="621792" y="894740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910431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490472" y="8622792"/>
            <a:ext cx="547725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予定・済・改葬日・火葬場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写真撮影の基本セット</a:t>
            </a:r>
            <a:endParaRPr lang="en-US" sz="2800" dirty="0"/>
          </a:p>
        </p:txBody>
      </p:sp>
      <p:sp>
        <p:nvSpPr>
          <p:cNvPr id="3" name="ic62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625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26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2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全身・正面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真横、中央の高さから</a:t>
            </a:r>
            <a:endParaRPr lang="en-US" sz="2000" dirty="0"/>
          </a:p>
        </p:txBody>
      </p:sp>
      <p:sp>
        <p:nvSpPr>
          <p:cNvPr id="10" name="card627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28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2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顔全体・正面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顔が画面いっぱいになるように</a:t>
            </a:r>
            <a:endParaRPr lang="en-US" sz="2000" dirty="0"/>
          </a:p>
        </p:txBody>
      </p:sp>
      <p:sp>
        <p:nvSpPr>
          <p:cNvPr id="14" name="card629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30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3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特徴のある部位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入れ墨・傷跡・あざなど</a:t>
            </a:r>
            <a:endParaRPr lang="en-US" sz="2000" dirty="0"/>
          </a:p>
        </p:txBody>
      </p:sp>
      <p:sp>
        <p:nvSpPr>
          <p:cNvPr id="18" name="card631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32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63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衣服・装身具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1点ずつ個別に撮る</a:t>
            </a:r>
            <a:endParaRPr lang="en-US" sz="2000" dirty="0"/>
          </a:p>
        </p:txBody>
      </p:sp>
      <p:sp>
        <p:nvSpPr>
          <p:cNvPr id="22" name="card633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34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3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物差しを添える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大きさが分かるように</a:t>
            </a:r>
            <a:endParaRPr lang="en-US" sz="2000" dirty="0"/>
          </a:p>
        </p:txBody>
      </p:sp>
      <p:sp>
        <p:nvSpPr>
          <p:cNvPr id="26" name="card635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36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63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鮮明さを確認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ぼやけた写真は使えない</a:t>
            </a:r>
            <a:endParaRPr lang="en-US" sz="2000" dirty="0"/>
          </a:p>
        </p:txBody>
      </p:sp>
      <p:sp>
        <p:nvSpPr>
          <p:cNvPr id="30" name="card637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38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63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番号を必ず写す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すべての写真に固有番号</a:t>
            </a:r>
            <a:endParaRPr lang="en-US" sz="2000" dirty="0"/>
          </a:p>
        </p:txBody>
      </p:sp>
      <p:sp>
        <p:nvSpPr>
          <p:cNvPr id="34" name="card639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40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64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余裕があれば追加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上半身・下半身・顔の側面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回収時に記録する項目</a:t>
            </a:r>
            <a:endParaRPr lang="en-US" sz="2800" dirty="0"/>
          </a:p>
        </p:txBody>
      </p:sp>
      <p:sp>
        <p:nvSpPr>
          <p:cNvPr id="3" name="ic64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4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642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43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64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固有番号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すべての記録・写真に記入</a:t>
            </a:r>
            <a:endParaRPr lang="en-US" sz="2000" dirty="0"/>
          </a:p>
        </p:txBody>
      </p:sp>
      <p:sp>
        <p:nvSpPr>
          <p:cNvPr id="10" name="card644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45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4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性別・年齢層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乳児・小児・青年・成人・高齢者</a:t>
            </a:r>
            <a:endParaRPr lang="en-US" sz="2000" dirty="0"/>
          </a:p>
        </p:txBody>
      </p:sp>
      <p:sp>
        <p:nvSpPr>
          <p:cNvPr id="14" name="card646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47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4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良好・腐敗・白骨化・焼損</a:t>
            </a:r>
            <a:endParaRPr lang="en-US" sz="2000" dirty="0"/>
          </a:p>
        </p:txBody>
      </p:sp>
      <p:sp>
        <p:nvSpPr>
          <p:cNvPr id="18" name="card648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49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4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見える特徴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脱衣せずに見える入れ墨・傷跡</a:t>
            </a:r>
            <a:endParaRPr lang="en-US" sz="2000" dirty="0"/>
          </a:p>
        </p:txBody>
      </p:sp>
      <p:sp>
        <p:nvSpPr>
          <p:cNvPr id="22" name="card650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51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5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身長・髪の色と長さ・変形</a:t>
            </a:r>
            <a:endParaRPr lang="en-US" sz="2000" dirty="0"/>
          </a:p>
        </p:txBody>
      </p:sp>
      <p:sp>
        <p:nvSpPr>
          <p:cNvPr id="26" name="card652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53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65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金歯・かぶせ物・入れ歯</a:t>
            </a:r>
            <a:endParaRPr lang="en-US" sz="2000" dirty="0"/>
          </a:p>
        </p:txBody>
      </p:sp>
      <p:sp>
        <p:nvSpPr>
          <p:cNvPr id="30" name="card654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55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65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場所・日時・発見者・GPS</a:t>
            </a:r>
            <a:endParaRPr lang="en-US" sz="2000" dirty="0"/>
          </a:p>
        </p:txBody>
      </p:sp>
      <p:sp>
        <p:nvSpPr>
          <p:cNvPr id="34" name="card656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57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5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推定される身元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推定の根拠も書く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収容・管理のポイント</a:t>
            </a:r>
            <a:endParaRPr lang="en-US" sz="2800" dirty="0"/>
          </a:p>
        </p:txBody>
      </p:sp>
      <p:sp>
        <p:nvSpPr>
          <p:cNvPr id="3" name="ic65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5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659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60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66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一礼・声かけ・丁寧な所作</a:t>
            </a:r>
            <a:endParaRPr lang="en-US" sz="2000" dirty="0"/>
          </a:p>
        </p:txBody>
      </p:sp>
      <p:sp>
        <p:nvSpPr>
          <p:cNvPr id="9" name="card661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62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66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番号は最後まで一つ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発見時の番号を引き渡しまで</a:t>
            </a:r>
            <a:endParaRPr lang="en-US" sz="2000" dirty="0"/>
          </a:p>
        </p:txBody>
      </p:sp>
      <p:sp>
        <p:nvSpPr>
          <p:cNvPr id="13" name="card663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64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66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発見時の状況を記録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場所・日時・服装・所持品</a:t>
            </a:r>
            <a:endParaRPr lang="en-US" sz="2000" dirty="0"/>
          </a:p>
        </p:txBody>
      </p:sp>
      <p:sp>
        <p:nvSpPr>
          <p:cNvPr id="17" name="card665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66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66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遺留品は御遺体と一緒に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同じ番号の袋で保管</a:t>
            </a:r>
            <a:endParaRPr lang="en-US" sz="2000" dirty="0"/>
          </a:p>
        </p:txBody>
      </p:sp>
      <p:sp>
        <p:nvSpPr>
          <p:cNvPr id="21" name="card667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68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6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安置中の状態を保つ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室温管理・ドライアイスは毎日交換</a:t>
            </a:r>
            <a:endParaRPr lang="en-US" sz="2000" dirty="0"/>
          </a:p>
        </p:txBody>
      </p:sp>
      <p:sp>
        <p:nvSpPr>
          <p:cNvPr id="25" name="card669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敬意・番号・記録が、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確実な引き渡しの基本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腐敗臭への対応①　臭いを抑える</a:t>
            </a:r>
            <a:endParaRPr lang="en-US" sz="2800" dirty="0"/>
          </a:p>
        </p:txBody>
      </p:sp>
      <p:sp>
        <p:nvSpPr>
          <p:cNvPr id="3" name="ic67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7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67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7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7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冷やして腐敗を遅らせる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 冬10kg・夏30kg/日</a:t>
            </a:r>
            <a:endParaRPr lang="en-US" sz="2000" dirty="0"/>
          </a:p>
        </p:txBody>
      </p:sp>
      <p:sp>
        <p:nvSpPr>
          <p:cNvPr id="9" name="card67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7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7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納体袋で密閉する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体液漏れは二重袋で防ぐ</a:t>
            </a:r>
            <a:endParaRPr lang="en-US" sz="2000" dirty="0"/>
          </a:p>
        </p:txBody>
      </p:sp>
      <p:sp>
        <p:nvSpPr>
          <p:cNvPr id="13" name="card67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7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67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換気を徹底する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ドライアイスのCO2中毒に注意</a:t>
            </a:r>
            <a:endParaRPr lang="en-US" sz="2000" dirty="0"/>
          </a:p>
        </p:txBody>
      </p:sp>
      <p:sp>
        <p:nvSpPr>
          <p:cNvPr id="17" name="card67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7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7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消臭剤・活性炭を活用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汚れはすぐ清掃する</a:t>
            </a:r>
            <a:endParaRPr lang="en-US" sz="2000" dirty="0"/>
          </a:p>
        </p:txBody>
      </p:sp>
      <p:sp>
        <p:nvSpPr>
          <p:cNvPr id="21" name="card67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8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8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活性炭マスク・休憩所は風上</a:t>
            </a:r>
            <a:endParaRPr lang="en-US" sz="2000" dirty="0"/>
          </a:p>
        </p:txBody>
      </p:sp>
      <p:sp>
        <p:nvSpPr>
          <p:cNvPr id="25" name="card68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8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68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作業後は着替え・入浴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臭いは心の負担にもなる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腐敗臭への対応②　作業員を守る</a:t>
            </a:r>
            <a:endParaRPr lang="en-US" sz="2800" dirty="0"/>
          </a:p>
        </p:txBody>
      </p:sp>
      <p:sp>
        <p:nvSpPr>
          <p:cNvPr id="3" name="ic68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684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85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8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活性炭入りマスク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防臭マスクを交換しながら</a:t>
            </a:r>
            <a:endParaRPr lang="en-US" sz="2000" dirty="0"/>
          </a:p>
        </p:txBody>
      </p:sp>
      <p:sp>
        <p:nvSpPr>
          <p:cNvPr id="9" name="card686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87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8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休憩は臭いのない所で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風上・別棟・屋外など</a:t>
            </a:r>
            <a:endParaRPr lang="en-US" sz="2000" dirty="0"/>
          </a:p>
        </p:txBody>
      </p:sp>
      <p:sp>
        <p:nvSpPr>
          <p:cNvPr id="13" name="card688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89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68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作業着は持ち帰らない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現地で着替え、分けて洗う</a:t>
            </a:r>
            <a:endParaRPr lang="en-US" sz="2000" dirty="0"/>
          </a:p>
        </p:txBody>
      </p:sp>
      <p:sp>
        <p:nvSpPr>
          <p:cNvPr id="17" name="card690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91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9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入浴・洗髪をする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髪や皮膚の臭いを落とす</a:t>
            </a:r>
            <a:endParaRPr lang="en-US" sz="2000" dirty="0"/>
          </a:p>
        </p:txBody>
      </p:sp>
      <p:sp>
        <p:nvSpPr>
          <p:cNvPr id="21" name="card692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93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69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つらい時は交代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吐き気・頭痛は無理しない</a:t>
            </a:r>
            <a:endParaRPr lang="en-US" sz="2000" dirty="0"/>
          </a:p>
        </p:txBody>
      </p:sp>
      <p:sp>
        <p:nvSpPr>
          <p:cNvPr id="25" name="card694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95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69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臭いでよみがえる記憶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自然な反応。相談してよい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ドライアイスの当て方</a:t>
            </a:r>
            <a:endParaRPr lang="en-US" sz="2800" dirty="0"/>
          </a:p>
        </p:txBody>
      </p:sp>
      <p:sp>
        <p:nvSpPr>
          <p:cNvPr id="3" name="ic69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9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697"/>
          <p:cNvSpPr/>
          <p:nvPr/>
        </p:nvSpPr>
        <p:spPr>
          <a:xfrm>
            <a:off x="457200" y="1600200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98-circle"/>
          <p:cNvSpPr/>
          <p:nvPr/>
        </p:nvSpPr>
        <p:spPr>
          <a:xfrm>
            <a:off x="621792" y="1737360"/>
            <a:ext cx="542109" cy="54210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69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56" y="1856624"/>
            <a:ext cx="303581" cy="30358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19349" y="1673352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包んで扱う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新聞紙・タオルで包み、軍手で</a:t>
            </a:r>
            <a:endParaRPr lang="en-US" sz="2000" dirty="0"/>
          </a:p>
        </p:txBody>
      </p:sp>
      <p:sp>
        <p:nvSpPr>
          <p:cNvPr id="10" name="card699"/>
          <p:cNvSpPr/>
          <p:nvPr/>
        </p:nvSpPr>
        <p:spPr>
          <a:xfrm>
            <a:off x="457200" y="2645229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00-circle"/>
          <p:cNvSpPr/>
          <p:nvPr/>
        </p:nvSpPr>
        <p:spPr>
          <a:xfrm>
            <a:off x="621792" y="2782389"/>
            <a:ext cx="542109" cy="542109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0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56" y="2901652"/>
            <a:ext cx="303581" cy="30358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19349" y="2718381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胸から腹部に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喉元〜下腹部。胃腸は腐敗が早い</a:t>
            </a:r>
            <a:endParaRPr lang="en-US" sz="2000" dirty="0"/>
          </a:p>
        </p:txBody>
      </p:sp>
      <p:sp>
        <p:nvSpPr>
          <p:cNvPr id="14" name="card701"/>
          <p:cNvSpPr/>
          <p:nvPr/>
        </p:nvSpPr>
        <p:spPr>
          <a:xfrm>
            <a:off x="457200" y="3690257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02-circle"/>
          <p:cNvSpPr/>
          <p:nvPr/>
        </p:nvSpPr>
        <p:spPr>
          <a:xfrm>
            <a:off x="621792" y="3827417"/>
            <a:ext cx="542109" cy="542109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70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56" y="3946681"/>
            <a:ext cx="303581" cy="30358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19349" y="3763409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真下だけが冷える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当てた直下にしか効果がない</a:t>
            </a:r>
            <a:endParaRPr lang="en-US" sz="2000" dirty="0"/>
          </a:p>
        </p:txBody>
      </p:sp>
      <p:sp>
        <p:nvSpPr>
          <p:cNvPr id="18" name="card703"/>
          <p:cNvSpPr/>
          <p:nvPr/>
        </p:nvSpPr>
        <p:spPr>
          <a:xfrm>
            <a:off x="457200" y="4735286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04-circle"/>
          <p:cNvSpPr/>
          <p:nvPr/>
        </p:nvSpPr>
        <p:spPr>
          <a:xfrm>
            <a:off x="621792" y="4872446"/>
            <a:ext cx="542109" cy="542109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70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56" y="4991710"/>
            <a:ext cx="303581" cy="30358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19349" y="4808438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初日は20kg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最初にしっかり冷やすと効果的</a:t>
            </a:r>
            <a:endParaRPr lang="en-US" sz="2000" dirty="0"/>
          </a:p>
        </p:txBody>
      </p:sp>
      <p:sp>
        <p:nvSpPr>
          <p:cNvPr id="22" name="card705"/>
          <p:cNvSpPr/>
          <p:nvPr/>
        </p:nvSpPr>
        <p:spPr>
          <a:xfrm>
            <a:off x="457200" y="5780314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06-circle"/>
          <p:cNvSpPr/>
          <p:nvPr/>
        </p:nvSpPr>
        <p:spPr>
          <a:xfrm>
            <a:off x="621792" y="5917474"/>
            <a:ext cx="542109" cy="54210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70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56" y="6036738"/>
            <a:ext cx="303581" cy="30358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19349" y="5853466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見えないように覆う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タオルやシーツで覆う</a:t>
            </a:r>
            <a:endParaRPr lang="en-US" sz="2000" dirty="0"/>
          </a:p>
        </p:txBody>
      </p:sp>
      <p:sp>
        <p:nvSpPr>
          <p:cNvPr id="26" name="card707"/>
          <p:cNvSpPr/>
          <p:nvPr/>
        </p:nvSpPr>
        <p:spPr>
          <a:xfrm>
            <a:off x="457200" y="6825343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08-circle"/>
          <p:cNvSpPr/>
          <p:nvPr/>
        </p:nvSpPr>
        <p:spPr>
          <a:xfrm>
            <a:off x="621792" y="6962503"/>
            <a:ext cx="542109" cy="542109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0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056" y="7081767"/>
            <a:ext cx="303581" cy="30358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19349" y="6898495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大量使用時は換気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換気に十分配慮する</a:t>
            </a:r>
            <a:endParaRPr lang="en-US" sz="2000" dirty="0"/>
          </a:p>
        </p:txBody>
      </p:sp>
      <p:sp>
        <p:nvSpPr>
          <p:cNvPr id="30" name="card709"/>
          <p:cNvSpPr/>
          <p:nvPr/>
        </p:nvSpPr>
        <p:spPr>
          <a:xfrm>
            <a:off x="457200" y="7870371"/>
            <a:ext cx="6647688" cy="816429"/>
          </a:xfrm>
          <a:prstGeom prst="roundRect">
            <a:avLst>
              <a:gd name="adj" fmla="val 11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10-circle"/>
          <p:cNvSpPr/>
          <p:nvPr/>
        </p:nvSpPr>
        <p:spPr>
          <a:xfrm>
            <a:off x="621792" y="8007531"/>
            <a:ext cx="542109" cy="54210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71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056" y="8126795"/>
            <a:ext cx="303581" cy="30358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19349" y="7943523"/>
            <a:ext cx="5648379" cy="67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長距離搬送では補充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搬送中もドライアイスを補充</a:t>
            </a:r>
            <a:endParaRPr lang="en-US" sz="2000" dirty="0"/>
          </a:p>
        </p:txBody>
      </p:sp>
      <p:sp>
        <p:nvSpPr>
          <p:cNvPr id="34" name="card711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24"/>
          <p:cNvSpPr txBox="1"/>
          <p:nvPr/>
        </p:nvSpPr>
        <p:spPr>
          <a:xfrm>
            <a:off x="640080" y="8823960"/>
            <a:ext cx="62819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国際マニュアル（ICRC/WHO）は冷蔵（2〜4℃）を第一とし、ドライアイスにはCO2中毒・凍傷の危険があるとしています。使う時は必ず換気します。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安置室の室温とCO2の基準</a:t>
            </a:r>
            <a:endParaRPr lang="en-US" sz="2800" dirty="0"/>
          </a:p>
        </p:txBody>
      </p:sp>
      <p:sp>
        <p:nvSpPr>
          <p:cNvPr id="3" name="ic71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1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713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14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1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安置だけの部屋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18℃未満でよい・CO2 5,000ppm</a:t>
            </a:r>
            <a:endParaRPr lang="en-US" sz="2000" dirty="0"/>
          </a:p>
        </p:txBody>
      </p:sp>
      <p:sp>
        <p:nvSpPr>
          <p:cNvPr id="10" name="card715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16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71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職員が作業する部屋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18〜28℃・CO2 5,000ppm</a:t>
            </a:r>
            <a:endParaRPr lang="en-US" sz="2000" dirty="0"/>
          </a:p>
        </p:txBody>
      </p:sp>
      <p:sp>
        <p:nvSpPr>
          <p:cNvPr id="14" name="card717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18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71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ご遺族が入る部屋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18〜28℃・CO2 3,000〜3,500ppm</a:t>
            </a:r>
            <a:endParaRPr lang="en-US" sz="2000" dirty="0"/>
          </a:p>
        </p:txBody>
      </p:sp>
      <p:sp>
        <p:nvSpPr>
          <p:cNvPr id="18" name="card719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20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2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20〜30分に1回、対角の窓を開ける</a:t>
            </a:r>
            <a:endParaRPr lang="en-US" sz="2000" dirty="0"/>
          </a:p>
        </p:txBody>
      </p:sp>
      <p:sp>
        <p:nvSpPr>
          <p:cNvPr id="22" name="card721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22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72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作業は短時間に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ドライアイス作業は15分前後まで</a:t>
            </a:r>
            <a:endParaRPr lang="en-US" sz="2000" dirty="0"/>
          </a:p>
        </p:txBody>
      </p:sp>
      <p:sp>
        <p:nvSpPr>
          <p:cNvPr id="26" name="card723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24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2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棺をのぞき込まない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顔を入れると死亡事故の危険</a:t>
            </a:r>
            <a:endParaRPr lang="en-US" sz="2000" dirty="0"/>
          </a:p>
        </p:txBody>
      </p:sp>
      <p:sp>
        <p:nvSpPr>
          <p:cNvPr id="30" name="card725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26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72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棺を開けるのは短く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1回2〜3分以内。職員が立会う</a:t>
            </a:r>
            <a:endParaRPr lang="en-US" sz="2000" dirty="0"/>
          </a:p>
        </p:txBody>
      </p:sp>
      <p:sp>
        <p:nvSpPr>
          <p:cNvPr id="34" name="card727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728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72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付き添いの夜に注意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CO2は床にたまる。定期的に換気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ご家族への対応と引き渡し</a:t>
            </a:r>
            <a:endParaRPr lang="en-US" sz="2800" dirty="0"/>
          </a:p>
        </p:txBody>
      </p:sp>
      <p:sp>
        <p:nvSpPr>
          <p:cNvPr id="3" name="ic72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2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730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31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73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手順と見通しを説明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確認の流れ・待ち時間を伝える</a:t>
            </a:r>
            <a:endParaRPr lang="en-US" sz="2000" dirty="0"/>
          </a:p>
        </p:txBody>
      </p:sp>
      <p:sp>
        <p:nvSpPr>
          <p:cNvPr id="9" name="card732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33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3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対面前に状態を伝える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心の準備ができるよう配慮</a:t>
            </a:r>
            <a:endParaRPr lang="en-US" sz="2000" dirty="0"/>
          </a:p>
        </p:txBody>
      </p:sp>
      <p:sp>
        <p:nvSpPr>
          <p:cNvPr id="13" name="card734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35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73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急かさず、話を聴く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安易な励ましは避ける</a:t>
            </a:r>
            <a:endParaRPr lang="en-US" sz="2000" dirty="0"/>
          </a:p>
        </p:txBody>
      </p:sp>
      <p:sp>
        <p:nvSpPr>
          <p:cNvPr id="17" name="card736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37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3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書類と遺品の返還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検案書・火葬許可・受領書</a:t>
            </a:r>
            <a:endParaRPr lang="en-US" sz="2000" dirty="0"/>
          </a:p>
        </p:txBody>
      </p:sp>
      <p:sp>
        <p:nvSpPr>
          <p:cNvPr id="21" name="card738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39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73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支援の窓口につなぐ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葬儀・相談窓口の案内</a:t>
            </a:r>
            <a:endParaRPr lang="en-US" sz="2000" dirty="0"/>
          </a:p>
        </p:txBody>
      </p:sp>
      <p:sp>
        <p:nvSpPr>
          <p:cNvPr id="25" name="card740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ご家族の悲しみに寄り添い、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一つひとつ丁寧に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ご遺族への配慮①　対面の前に</a:t>
            </a:r>
            <a:endParaRPr lang="en-US" sz="2800" dirty="0"/>
          </a:p>
        </p:txBody>
      </p:sp>
      <p:sp>
        <p:nvSpPr>
          <p:cNvPr id="3" name="ic74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ショック・否認・怒り・自責は自然な反応。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受け止める姿勢で接する。</a:t>
            </a:r>
            <a:endParaRPr lang="en-US" sz="2000" dirty="0"/>
          </a:p>
        </p:txBody>
      </p:sp>
      <p:sp>
        <p:nvSpPr>
          <p:cNvPr id="6" name="card742"/>
          <p:cNvSpPr/>
          <p:nvPr/>
        </p:nvSpPr>
        <p:spPr>
          <a:xfrm>
            <a:off x="457200" y="246888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43-circle"/>
          <p:cNvSpPr/>
          <p:nvPr/>
        </p:nvSpPr>
        <p:spPr>
          <a:xfrm>
            <a:off x="621792" y="264947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74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80638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54203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静かな個別の場所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他の家族と分けて待つ</a:t>
            </a:r>
            <a:endParaRPr lang="en-US" sz="2000" dirty="0"/>
          </a:p>
        </p:txBody>
      </p:sp>
      <p:sp>
        <p:nvSpPr>
          <p:cNvPr id="10" name="card744"/>
          <p:cNvSpPr/>
          <p:nvPr/>
        </p:nvSpPr>
        <p:spPr>
          <a:xfrm>
            <a:off x="457200" y="377190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45-circle"/>
          <p:cNvSpPr/>
          <p:nvPr/>
        </p:nvSpPr>
        <p:spPr>
          <a:xfrm>
            <a:off x="621792" y="39524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4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410940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84505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見通しを伝える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流れと待ち時間を説明</a:t>
            </a:r>
            <a:endParaRPr lang="en-US" sz="2000" dirty="0"/>
          </a:p>
        </p:txBody>
      </p:sp>
      <p:sp>
        <p:nvSpPr>
          <p:cNvPr id="14" name="card746"/>
          <p:cNvSpPr/>
          <p:nvPr/>
        </p:nvSpPr>
        <p:spPr>
          <a:xfrm>
            <a:off x="457200" y="507492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47-circle"/>
          <p:cNvSpPr/>
          <p:nvPr/>
        </p:nvSpPr>
        <p:spPr>
          <a:xfrm>
            <a:off x="621792" y="525551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74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41242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514807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まず写真・遺品で確認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直接の対面の前に確認してもらう</a:t>
            </a:r>
            <a:endParaRPr lang="en-US" sz="2000" dirty="0"/>
          </a:p>
        </p:txBody>
      </p:sp>
      <p:sp>
        <p:nvSpPr>
          <p:cNvPr id="18" name="card748"/>
          <p:cNvSpPr/>
          <p:nvPr/>
        </p:nvSpPr>
        <p:spPr>
          <a:xfrm>
            <a:off x="457200" y="637794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49-circle"/>
          <p:cNvSpPr/>
          <p:nvPr/>
        </p:nvSpPr>
        <p:spPr>
          <a:xfrm>
            <a:off x="621792" y="655853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4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7154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45109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状態を事前に伝える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正直に、穏やかな言葉で</a:t>
            </a:r>
            <a:endParaRPr lang="en-US" sz="2000" dirty="0"/>
          </a:p>
        </p:txBody>
      </p:sp>
      <p:sp>
        <p:nvSpPr>
          <p:cNvPr id="22" name="card750"/>
          <p:cNvSpPr/>
          <p:nvPr/>
        </p:nvSpPr>
        <p:spPr>
          <a:xfrm>
            <a:off x="457200" y="768096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51-circle"/>
          <p:cNvSpPr/>
          <p:nvPr/>
        </p:nvSpPr>
        <p:spPr>
          <a:xfrm>
            <a:off x="621792" y="786155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75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801846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75411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対面はご家族が決める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誰が対面するか、無理に勧めない</a:t>
            </a:r>
            <a:endParaRPr lang="en-US" sz="2000" dirty="0"/>
          </a:p>
        </p:txBody>
      </p:sp>
      <p:sp>
        <p:nvSpPr>
          <p:cNvPr id="26" name="card752"/>
          <p:cNvSpPr/>
          <p:nvPr/>
        </p:nvSpPr>
        <p:spPr>
          <a:xfrm>
            <a:off x="457200" y="8983980"/>
            <a:ext cx="6647688" cy="1074420"/>
          </a:xfrm>
          <a:prstGeom prst="roundRect">
            <a:avLst>
              <a:gd name="adj" fmla="val 85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53-circle"/>
          <p:cNvSpPr/>
          <p:nvPr/>
        </p:nvSpPr>
        <p:spPr>
          <a:xfrm>
            <a:off x="621792" y="916457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5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32148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57132"/>
            <a:ext cx="5477256" cy="928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付き添う職員を決める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同じ職員が続けて対応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写真による確認①　撮り方</a:t>
            </a:r>
            <a:endParaRPr lang="en-US" sz="2800" dirty="0"/>
          </a:p>
        </p:txBody>
      </p:sp>
      <p:sp>
        <p:nvSpPr>
          <p:cNvPr id="3" name="ic75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5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755"/>
          <p:cNvSpPr/>
          <p:nvPr/>
        </p:nvSpPr>
        <p:spPr>
          <a:xfrm>
            <a:off x="457200" y="1600200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56-circle"/>
          <p:cNvSpPr/>
          <p:nvPr/>
        </p:nvSpPr>
        <p:spPr>
          <a:xfrm>
            <a:off x="621792" y="1749770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75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06681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番号札を写し込む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すべての写真に遺体番号を</a:t>
            </a:r>
            <a:endParaRPr lang="en-US" sz="2000" dirty="0"/>
          </a:p>
        </p:txBody>
      </p:sp>
      <p:sp>
        <p:nvSpPr>
          <p:cNvPr id="9" name="card757"/>
          <p:cNvSpPr/>
          <p:nvPr/>
        </p:nvSpPr>
        <p:spPr>
          <a:xfrm>
            <a:off x="457200" y="2841171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58-circle"/>
          <p:cNvSpPr/>
          <p:nvPr/>
        </p:nvSpPr>
        <p:spPr>
          <a:xfrm>
            <a:off x="621792" y="2990741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75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147652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2914323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全体から部分へ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全体→特徴の順に撮る</a:t>
            </a:r>
            <a:endParaRPr lang="en-US" sz="2000" dirty="0"/>
          </a:p>
        </p:txBody>
      </p:sp>
      <p:sp>
        <p:nvSpPr>
          <p:cNvPr id="13" name="card759"/>
          <p:cNvSpPr/>
          <p:nvPr/>
        </p:nvSpPr>
        <p:spPr>
          <a:xfrm>
            <a:off x="457200" y="4082143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60-circle"/>
          <p:cNvSpPr/>
          <p:nvPr/>
        </p:nvSpPr>
        <p:spPr>
          <a:xfrm>
            <a:off x="621792" y="4231713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76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388624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155295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色・柄・ブランド・サイズ表示</a:t>
            </a:r>
            <a:endParaRPr lang="en-US" sz="2000" dirty="0"/>
          </a:p>
        </p:txBody>
      </p:sp>
      <p:sp>
        <p:nvSpPr>
          <p:cNvPr id="17" name="card761"/>
          <p:cNvSpPr/>
          <p:nvPr/>
        </p:nvSpPr>
        <p:spPr>
          <a:xfrm>
            <a:off x="457200" y="5323114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62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6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5396266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財布・鍵・携帯・お守りなど</a:t>
            </a:r>
            <a:endParaRPr lang="en-US" sz="2000" dirty="0"/>
          </a:p>
        </p:txBody>
      </p:sp>
      <p:sp>
        <p:nvSpPr>
          <p:cNvPr id="21" name="card763"/>
          <p:cNvSpPr/>
          <p:nvPr/>
        </p:nvSpPr>
        <p:spPr>
          <a:xfrm>
            <a:off x="457200" y="6564086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64-circle"/>
          <p:cNvSpPr/>
          <p:nvPr/>
        </p:nvSpPr>
        <p:spPr>
          <a:xfrm>
            <a:off x="621792" y="6713655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76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6870566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6637238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指輪の刻印・時計・眼鏡</a:t>
            </a:r>
            <a:endParaRPr lang="en-US" sz="2000" dirty="0"/>
          </a:p>
        </p:txBody>
      </p:sp>
      <p:sp>
        <p:nvSpPr>
          <p:cNvPr id="25" name="card765"/>
          <p:cNvSpPr/>
          <p:nvPr/>
        </p:nvSpPr>
        <p:spPr>
          <a:xfrm>
            <a:off x="457200" y="7805057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66-circle"/>
          <p:cNvSpPr/>
          <p:nvPr/>
        </p:nvSpPr>
        <p:spPr>
          <a:xfrm>
            <a:off x="621792" y="7954627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76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8111538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7878209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無地のシートの上で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物差しを添え、汚れは軽く落とす</a:t>
            </a:r>
            <a:endParaRPr lang="en-US" sz="2000" dirty="0"/>
          </a:p>
        </p:txBody>
      </p:sp>
      <p:sp>
        <p:nvSpPr>
          <p:cNvPr id="29" name="card767"/>
          <p:cNvSpPr/>
          <p:nvPr/>
        </p:nvSpPr>
        <p:spPr>
          <a:xfrm>
            <a:off x="457200" y="9046029"/>
            <a:ext cx="6647688" cy="1012371"/>
          </a:xfrm>
          <a:prstGeom prst="roundRect">
            <a:avLst>
              <a:gd name="adj" fmla="val 9032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9137469"/>
            <a:ext cx="6190488" cy="829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身体の特徴（手術痕・入れ墨等）は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警察の指示で撮影・管理する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写真による確認②　確認用ファイル</a:t>
            </a:r>
            <a:endParaRPr lang="en-US" sz="2800" dirty="0"/>
          </a:p>
        </p:txBody>
      </p:sp>
      <p:sp>
        <p:nvSpPr>
          <p:cNvPr id="3" name="ic76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6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持ち物・服装の写真を番号ごとに1冊にまとめる</a:t>
            </a:r>
            <a:endParaRPr lang="en-US" sz="2000" dirty="0"/>
          </a:p>
        </p:txBody>
      </p:sp>
      <p:sp>
        <p:nvSpPr>
          <p:cNvPr id="6" name="photo0"/>
          <p:cNvSpPr/>
          <p:nvPr/>
        </p:nvSpPr>
        <p:spPr>
          <a:xfrm>
            <a:off x="457200" y="219456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7" name="ptag0"/>
          <p:cNvSpPr/>
          <p:nvPr/>
        </p:nvSpPr>
        <p:spPr>
          <a:xfrm>
            <a:off x="566928" y="230428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6928" y="23042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A-0001-1</a:t>
            </a:r>
            <a:endParaRPr lang="en-US" sz="2000" dirty="0"/>
          </a:p>
        </p:txBody>
      </p:sp>
      <p:sp>
        <p:nvSpPr>
          <p:cNvPr id="9" name="pbg0"/>
          <p:cNvSpPr/>
          <p:nvPr/>
        </p:nvSpPr>
        <p:spPr>
          <a:xfrm>
            <a:off x="566928" y="276148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0" name="picon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82" y="2837688"/>
            <a:ext cx="1188720" cy="11887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" y="415747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上着</a:t>
            </a:r>
            <a:endParaRPr lang="en-US" sz="2000" dirty="0"/>
          </a:p>
        </p:txBody>
      </p:sp>
      <p:sp>
        <p:nvSpPr>
          <p:cNvPr id="12" name="photo1"/>
          <p:cNvSpPr/>
          <p:nvPr/>
        </p:nvSpPr>
        <p:spPr>
          <a:xfrm>
            <a:off x="3918204" y="219456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3" name="ptag1"/>
          <p:cNvSpPr/>
          <p:nvPr/>
        </p:nvSpPr>
        <p:spPr>
          <a:xfrm>
            <a:off x="4027932" y="230428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027932" y="23042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A-0001-2</a:t>
            </a:r>
            <a:endParaRPr lang="en-US" sz="2000" dirty="0"/>
          </a:p>
        </p:txBody>
      </p:sp>
      <p:sp>
        <p:nvSpPr>
          <p:cNvPr id="15" name="pbg1"/>
          <p:cNvSpPr/>
          <p:nvPr/>
        </p:nvSpPr>
        <p:spPr>
          <a:xfrm>
            <a:off x="4027932" y="276148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6" name="picon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186" y="2837688"/>
            <a:ext cx="1188720" cy="11887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009644" y="415747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ズボン・靴</a:t>
            </a:r>
            <a:endParaRPr lang="en-US" sz="2000" dirty="0"/>
          </a:p>
        </p:txBody>
      </p:sp>
      <p:sp>
        <p:nvSpPr>
          <p:cNvPr id="18" name="photo2"/>
          <p:cNvSpPr/>
          <p:nvPr/>
        </p:nvSpPr>
        <p:spPr>
          <a:xfrm>
            <a:off x="457200" y="490728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9" name="ptag2"/>
          <p:cNvSpPr/>
          <p:nvPr/>
        </p:nvSpPr>
        <p:spPr>
          <a:xfrm>
            <a:off x="566928" y="501700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566928" y="501700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A-0001-3</a:t>
            </a:r>
            <a:endParaRPr lang="en-US" sz="2000" dirty="0"/>
          </a:p>
        </p:txBody>
      </p:sp>
      <p:sp>
        <p:nvSpPr>
          <p:cNvPr id="21" name="pbg2"/>
          <p:cNvSpPr/>
          <p:nvPr/>
        </p:nvSpPr>
        <p:spPr>
          <a:xfrm>
            <a:off x="566928" y="547420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2" name="picon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182" y="5550408"/>
            <a:ext cx="1188720" cy="11887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48640" y="687019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財布・鍵</a:t>
            </a:r>
            <a:endParaRPr lang="en-US" sz="2000" dirty="0"/>
          </a:p>
        </p:txBody>
      </p:sp>
      <p:sp>
        <p:nvSpPr>
          <p:cNvPr id="24" name="photo3"/>
          <p:cNvSpPr/>
          <p:nvPr/>
        </p:nvSpPr>
        <p:spPr>
          <a:xfrm>
            <a:off x="3918204" y="490728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25" name="ptag3"/>
          <p:cNvSpPr/>
          <p:nvPr/>
        </p:nvSpPr>
        <p:spPr>
          <a:xfrm>
            <a:off x="4027932" y="501700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4027932" y="501700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A-0001-4</a:t>
            </a:r>
            <a:endParaRPr lang="en-US" sz="2000" dirty="0"/>
          </a:p>
        </p:txBody>
      </p:sp>
      <p:sp>
        <p:nvSpPr>
          <p:cNvPr id="27" name="pbg3"/>
          <p:cNvSpPr/>
          <p:nvPr/>
        </p:nvSpPr>
        <p:spPr>
          <a:xfrm>
            <a:off x="4027932" y="547420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8" name="picon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186" y="5550408"/>
            <a:ext cx="1188720" cy="118872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009644" y="687019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携帯電話</a:t>
            </a:r>
            <a:endParaRPr lang="en-US" sz="2000" dirty="0"/>
          </a:p>
        </p:txBody>
      </p:sp>
      <p:sp>
        <p:nvSpPr>
          <p:cNvPr id="30" name="photo4"/>
          <p:cNvSpPr/>
          <p:nvPr/>
        </p:nvSpPr>
        <p:spPr>
          <a:xfrm>
            <a:off x="457200" y="762000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1" name="ptag4"/>
          <p:cNvSpPr/>
          <p:nvPr/>
        </p:nvSpPr>
        <p:spPr>
          <a:xfrm>
            <a:off x="566928" y="77297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566928" y="77297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A-0001-5</a:t>
            </a:r>
            <a:endParaRPr lang="en-US" sz="2000" dirty="0"/>
          </a:p>
        </p:txBody>
      </p:sp>
      <p:sp>
        <p:nvSpPr>
          <p:cNvPr id="33" name="pbg4"/>
          <p:cNvSpPr/>
          <p:nvPr/>
        </p:nvSpPr>
        <p:spPr>
          <a:xfrm>
            <a:off x="566928" y="818692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34" name="picon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6182" y="8263128"/>
            <a:ext cx="1188720" cy="118872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548640" y="958291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指輪・時計</a:t>
            </a:r>
            <a:endParaRPr lang="en-US" sz="2000" dirty="0"/>
          </a:p>
        </p:txBody>
      </p:sp>
      <p:sp>
        <p:nvSpPr>
          <p:cNvPr id="36" name="photo5"/>
          <p:cNvSpPr/>
          <p:nvPr/>
        </p:nvSpPr>
        <p:spPr>
          <a:xfrm>
            <a:off x="3918204" y="7620000"/>
            <a:ext cx="3186684" cy="243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7" name="ptag5"/>
          <p:cNvSpPr/>
          <p:nvPr/>
        </p:nvSpPr>
        <p:spPr>
          <a:xfrm>
            <a:off x="4027932" y="77297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4027932" y="77297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A-0001-6</a:t>
            </a:r>
            <a:endParaRPr lang="en-US" sz="2000" dirty="0"/>
          </a:p>
        </p:txBody>
      </p:sp>
      <p:sp>
        <p:nvSpPr>
          <p:cNvPr id="39" name="pbg5"/>
          <p:cNvSpPr/>
          <p:nvPr/>
        </p:nvSpPr>
        <p:spPr>
          <a:xfrm>
            <a:off x="4027932" y="8186928"/>
            <a:ext cx="2967228" cy="134112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40" name="picon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186" y="8263128"/>
            <a:ext cx="1188720" cy="1188720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4009644" y="9582912"/>
            <a:ext cx="30038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眼鏡・お守り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写真による確認③　見ていただき方</a:t>
            </a:r>
            <a:endParaRPr lang="en-US" sz="2800" dirty="0"/>
          </a:p>
        </p:txBody>
      </p:sp>
      <p:sp>
        <p:nvSpPr>
          <p:cNvPr id="3" name="ic76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770"/>
          <p:cNvSpPr/>
          <p:nvPr/>
        </p:nvSpPr>
        <p:spPr>
          <a:xfrm>
            <a:off x="457200" y="1600200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71-circle"/>
          <p:cNvSpPr/>
          <p:nvPr/>
        </p:nvSpPr>
        <p:spPr>
          <a:xfrm>
            <a:off x="621792" y="1749770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7" name="ic77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06681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個室で行う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職員が付き添い、急かさない</a:t>
            </a:r>
            <a:endParaRPr lang="en-US" sz="2000" dirty="0"/>
          </a:p>
        </p:txBody>
      </p:sp>
      <p:sp>
        <p:nvSpPr>
          <p:cNvPr id="9" name="card772"/>
          <p:cNvSpPr/>
          <p:nvPr/>
        </p:nvSpPr>
        <p:spPr>
          <a:xfrm>
            <a:off x="457200" y="2841171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73-circle"/>
          <p:cNvSpPr/>
          <p:nvPr/>
        </p:nvSpPr>
        <p:spPr>
          <a:xfrm>
            <a:off x="621792" y="2990741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7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147652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2914323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持ち物・服装から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顔の写真は必要な時だけ</a:t>
            </a:r>
            <a:endParaRPr lang="en-US" sz="2000" dirty="0"/>
          </a:p>
        </p:txBody>
      </p:sp>
      <p:sp>
        <p:nvSpPr>
          <p:cNvPr id="13" name="card774"/>
          <p:cNvSpPr/>
          <p:nvPr/>
        </p:nvSpPr>
        <p:spPr>
          <a:xfrm>
            <a:off x="457200" y="4082143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75-circle"/>
          <p:cNvSpPr/>
          <p:nvPr/>
        </p:nvSpPr>
        <p:spPr>
          <a:xfrm>
            <a:off x="621792" y="4231713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77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388624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155295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1枚ずつ見ていただく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番号順のファイルで</a:t>
            </a:r>
            <a:endParaRPr lang="en-US" sz="2000" dirty="0"/>
          </a:p>
        </p:txBody>
      </p:sp>
      <p:sp>
        <p:nvSpPr>
          <p:cNvPr id="17" name="card776"/>
          <p:cNvSpPr/>
          <p:nvPr/>
        </p:nvSpPr>
        <p:spPr>
          <a:xfrm>
            <a:off x="457200" y="5323114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77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77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5396266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つらい写真は予告する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見るかどうかはご家族が選ぶ</a:t>
            </a:r>
            <a:endParaRPr lang="en-US" sz="2000" dirty="0"/>
          </a:p>
        </p:txBody>
      </p:sp>
      <p:sp>
        <p:nvSpPr>
          <p:cNvPr id="21" name="card778"/>
          <p:cNvSpPr/>
          <p:nvPr/>
        </p:nvSpPr>
        <p:spPr>
          <a:xfrm>
            <a:off x="457200" y="6564086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79-circle"/>
          <p:cNvSpPr/>
          <p:nvPr/>
        </p:nvSpPr>
        <p:spPr>
          <a:xfrm>
            <a:off x="621792" y="6713655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77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6870566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6637238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心当たりを記録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写真番号・確認者・続柄</a:t>
            </a:r>
            <a:endParaRPr lang="en-US" sz="2000" dirty="0"/>
          </a:p>
        </p:txBody>
      </p:sp>
      <p:sp>
        <p:nvSpPr>
          <p:cNvPr id="25" name="card780"/>
          <p:cNvSpPr/>
          <p:nvPr/>
        </p:nvSpPr>
        <p:spPr>
          <a:xfrm>
            <a:off x="457200" y="7805057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81-circle"/>
          <p:cNvSpPr/>
          <p:nvPr/>
        </p:nvSpPr>
        <p:spPr>
          <a:xfrm>
            <a:off x="621792" y="7954627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78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8111538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7878209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写真を厳重に管理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撮影・持ち出しはさせない</a:t>
            </a:r>
            <a:endParaRPr lang="en-US" sz="2000" dirty="0"/>
          </a:p>
        </p:txBody>
      </p:sp>
      <p:sp>
        <p:nvSpPr>
          <p:cNvPr id="29" name="card782"/>
          <p:cNvSpPr/>
          <p:nvPr/>
        </p:nvSpPr>
        <p:spPr>
          <a:xfrm>
            <a:off x="457200" y="9046029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9137469"/>
            <a:ext cx="6190488" cy="829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心当たりがあれば、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状態を説明してから対面へ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御遺体との引き合わせ方（手順）</a:t>
            </a:r>
            <a:endParaRPr lang="en-US" sz="2800" dirty="0"/>
          </a:p>
        </p:txBody>
      </p:sp>
      <p:sp>
        <p:nvSpPr>
          <p:cNvPr id="3" name="ic78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784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785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写真・遺品で事前確認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心当たりのある番号を確かめる</a:t>
            </a:r>
            <a:endParaRPr lang="en-US" sz="2000" dirty="0"/>
          </a:p>
        </p:txBody>
      </p:sp>
      <p:sp>
        <p:nvSpPr>
          <p:cNvPr id="9" name="card786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787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対面の意思を確認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誰が対面するかはご家族が決める</a:t>
            </a:r>
            <a:endParaRPr lang="en-US" sz="2000" dirty="0"/>
          </a:p>
        </p:txBody>
      </p:sp>
      <p:sp>
        <p:nvSpPr>
          <p:cNvPr id="13" name="card788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789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見える部分・損傷を穏やかに</a:t>
            </a:r>
            <a:endParaRPr lang="en-US" sz="2000" dirty="0"/>
          </a:p>
        </p:txBody>
      </p:sp>
      <p:sp>
        <p:nvSpPr>
          <p:cNvPr id="17" name="card790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791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御遺体を整える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顔を清め、シーツで覆って整える</a:t>
            </a:r>
            <a:endParaRPr lang="en-US" sz="2000" dirty="0"/>
          </a:p>
        </p:txBody>
      </p:sp>
      <p:sp>
        <p:nvSpPr>
          <p:cNvPr id="21" name="card792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793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対面室へ案内する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職員が付き添い、ゆっくりと</a:t>
            </a:r>
            <a:endParaRPr lang="en-US" sz="2000" dirty="0"/>
          </a:p>
        </p:txBody>
      </p:sp>
      <p:sp>
        <p:nvSpPr>
          <p:cNvPr id="25" name="card794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795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合図を待って覆いを外す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まず顔から。職員が静かに</a:t>
            </a:r>
            <a:endParaRPr lang="en-US" sz="2000" dirty="0"/>
          </a:p>
        </p:txBody>
      </p:sp>
      <p:sp>
        <p:nvSpPr>
          <p:cNvPr id="29" name="card796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797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急かさずそばで待つ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触れ方は衛生面に配慮して案内</a:t>
            </a:r>
            <a:endParaRPr lang="en-US" sz="2000" dirty="0"/>
          </a:p>
        </p:txBody>
      </p:sp>
      <p:sp>
        <p:nvSpPr>
          <p:cNvPr id="33" name="card798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799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確認結果を記録する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確認者・続柄・日時を管理表へ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ご遺族への配慮②　声がけ</a:t>
            </a:r>
            <a:endParaRPr lang="en-US" sz="2800" dirty="0"/>
          </a:p>
        </p:txBody>
      </p:sp>
      <p:sp>
        <p:nvSpPr>
          <p:cNvPr id="3" name="ic80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0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80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0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0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お名前で呼ぶ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「○○さん」と、名乗ってから話す</a:t>
            </a:r>
            <a:endParaRPr lang="en-US" sz="2000" dirty="0"/>
          </a:p>
        </p:txBody>
      </p:sp>
      <p:sp>
        <p:nvSpPr>
          <p:cNvPr id="9" name="card80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0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80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ゆっくり、低い声で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短い言葉で、一度に多くを伝えない</a:t>
            </a:r>
            <a:endParaRPr lang="en-US" sz="2000" dirty="0"/>
          </a:p>
        </p:txBody>
      </p:sp>
      <p:sp>
        <p:nvSpPr>
          <p:cNvPr id="13" name="card80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0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80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沈黙を恐れない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言葉より、そばにいることが支えに</a:t>
            </a:r>
            <a:endParaRPr lang="en-US" sz="2000" dirty="0"/>
          </a:p>
        </p:txBody>
      </p:sp>
      <p:sp>
        <p:nvSpPr>
          <p:cNvPr id="17" name="card80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0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0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質問には正直に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分からない時は「確認します」</a:t>
            </a:r>
            <a:endParaRPr lang="en-US" sz="2000" dirty="0"/>
          </a:p>
        </p:txBody>
      </p:sp>
      <p:sp>
        <p:nvSpPr>
          <p:cNvPr id="21" name="card80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1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1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怒りは受け止める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反論・言い訳をしない</a:t>
            </a:r>
            <a:endParaRPr lang="en-US" sz="2000" dirty="0"/>
          </a:p>
        </p:txBody>
      </p:sp>
      <p:sp>
        <p:nvSpPr>
          <p:cNvPr id="25" name="card81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1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81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故人への敬意を示す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「○○さん」と故人の名で呼ぶ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ご遺族への配慮③　言葉の例</a:t>
            </a:r>
            <a:endParaRPr lang="en-US" sz="2800" dirty="0"/>
          </a:p>
        </p:txBody>
      </p:sp>
      <p:sp>
        <p:nvSpPr>
          <p:cNvPr id="3" name="ic81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1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814"/>
          <p:cNvSpPr/>
          <p:nvPr/>
        </p:nvSpPr>
        <p:spPr>
          <a:xfrm>
            <a:off x="457200" y="1600200"/>
            <a:ext cx="6647688" cy="3931920"/>
          </a:xfrm>
          <a:prstGeom prst="roundRect">
            <a:avLst>
              <a:gd name="adj" fmla="val 2326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6" name="ic815-circle"/>
          <p:cNvSpPr/>
          <p:nvPr/>
        </p:nvSpPr>
        <p:spPr>
          <a:xfrm>
            <a:off x="685800" y="178308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81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8" y="192389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1783080"/>
            <a:ext cx="5458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かけたい言葉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606040"/>
            <a:ext cx="609904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「お辛いですね」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「ゆっくりで大丈夫です」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「お手伝いできることは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ありますか」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「何かあれば私に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声をかけてください」</a:t>
            </a:r>
            <a:endParaRPr lang="en-US" sz="2000" dirty="0"/>
          </a:p>
        </p:txBody>
      </p:sp>
      <p:sp>
        <p:nvSpPr>
          <p:cNvPr id="10" name="card816"/>
          <p:cNvSpPr/>
          <p:nvPr/>
        </p:nvSpPr>
        <p:spPr>
          <a:xfrm>
            <a:off x="457200" y="5760720"/>
            <a:ext cx="6647688" cy="3383280"/>
          </a:xfrm>
          <a:prstGeom prst="roundRect">
            <a:avLst>
              <a:gd name="adj" fmla="val 2703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11" name="ic817-circle"/>
          <p:cNvSpPr/>
          <p:nvPr/>
        </p:nvSpPr>
        <p:spPr>
          <a:xfrm>
            <a:off x="685800" y="594360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1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8" y="6084418"/>
            <a:ext cx="358445" cy="35844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63040" y="5943600"/>
            <a:ext cx="5458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避けたい言葉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777240" y="6766560"/>
            <a:ext cx="609904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「頑張ってください」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「お気持ちはわかります」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「見つかってよかった」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「もっと大変な方もいます」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7200" y="9326880"/>
            <a:ext cx="5916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励ましや比較より、気持ちを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そのまま受け止める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ご遺族への配慮④　対面時・対面後</a:t>
            </a:r>
            <a:endParaRPr lang="en-US" sz="2800" dirty="0"/>
          </a:p>
        </p:txBody>
      </p:sp>
      <p:sp>
        <p:nvSpPr>
          <p:cNvPr id="3" name="ic81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1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819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20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2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時間を区切らない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そばで静かに待つ</a:t>
            </a:r>
            <a:endParaRPr lang="en-US" sz="2000" dirty="0"/>
          </a:p>
        </p:txBody>
      </p:sp>
      <p:sp>
        <p:nvSpPr>
          <p:cNvPr id="9" name="card821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22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82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触れ方を案内する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衛生面に配慮し、手袋等を用意</a:t>
            </a:r>
            <a:endParaRPr lang="en-US" sz="2000" dirty="0"/>
          </a:p>
        </p:txBody>
      </p:sp>
      <p:sp>
        <p:nvSpPr>
          <p:cNvPr id="13" name="card823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24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82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休める場所と飲み物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対面後すぐに帰さない</a:t>
            </a:r>
            <a:endParaRPr lang="en-US" sz="2000" dirty="0"/>
          </a:p>
        </p:txBody>
      </p:sp>
      <p:sp>
        <p:nvSpPr>
          <p:cNvPr id="17" name="card825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26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2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今後の流れを書面で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引き渡し・火葬・手続きを説明</a:t>
            </a:r>
            <a:endParaRPr lang="en-US" sz="2000" dirty="0"/>
          </a:p>
        </p:txBody>
      </p:sp>
      <p:sp>
        <p:nvSpPr>
          <p:cNvPr id="21" name="card827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28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2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一人で帰さない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同行者と連絡先を確認</a:t>
            </a:r>
            <a:endParaRPr lang="en-US" sz="2000" dirty="0"/>
          </a:p>
        </p:txBody>
      </p:sp>
      <p:sp>
        <p:nvSpPr>
          <p:cNvPr id="25" name="card829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30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83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相談窓口を案内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グリーフケア・支援団体</a:t>
            </a:r>
            <a:endParaRPr lang="en-US" sz="2000" dirty="0"/>
          </a:p>
        </p:txBody>
      </p:sp>
      <p:sp>
        <p:nvSpPr>
          <p:cNvPr id="29" name="card831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832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1" name="ic83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体調の変化に注意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ふらつき・過呼吸・涙が止まらない</a:t>
            </a:r>
            <a:endParaRPr lang="en-US" sz="2000" dirty="0"/>
          </a:p>
        </p:txBody>
      </p:sp>
      <p:sp>
        <p:nvSpPr>
          <p:cNvPr id="33" name="card833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85800" y="9292590"/>
            <a:ext cx="6190488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遺品は受領書とともに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丁寧にお返しする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死亡・行方不明の伝え方</a:t>
            </a:r>
            <a:endParaRPr lang="en-US" sz="2800" dirty="0"/>
          </a:p>
        </p:txBody>
      </p:sp>
      <p:sp>
        <p:nvSpPr>
          <p:cNvPr id="3" name="ic83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3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835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36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3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事前に情報を集める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故人の状況と伝える相手</a:t>
            </a:r>
            <a:endParaRPr lang="en-US" sz="2000" dirty="0"/>
          </a:p>
        </p:txBody>
      </p:sp>
      <p:sp>
        <p:nvSpPr>
          <p:cNvPr id="10" name="card837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38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83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相手を確かめる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最初に伝えるのに適切な方か</a:t>
            </a:r>
            <a:endParaRPr lang="en-US" sz="2000" dirty="0"/>
          </a:p>
        </p:txBody>
      </p:sp>
      <p:sp>
        <p:nvSpPr>
          <p:cNvPr id="14" name="card839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40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84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個別に、2人で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集団への告知は避ける</a:t>
            </a:r>
            <a:endParaRPr lang="en-US" sz="2000" dirty="0"/>
          </a:p>
        </p:txBody>
      </p:sp>
      <p:sp>
        <p:nvSpPr>
          <p:cNvPr id="18" name="card841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42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4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座っていただく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伝える職員も座る</a:t>
            </a:r>
            <a:endParaRPr lang="en-US" sz="2000" dirty="0"/>
          </a:p>
        </p:txBody>
      </p:sp>
      <p:sp>
        <p:nvSpPr>
          <p:cNvPr id="22" name="card843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4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4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遺品は持参しない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所持品を持って行かない</a:t>
            </a:r>
            <a:endParaRPr lang="en-US" sz="2000" dirty="0"/>
          </a:p>
        </p:txBody>
      </p:sp>
      <p:sp>
        <p:nvSpPr>
          <p:cNvPr id="26" name="card845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46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4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簡潔に、率直に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誤った希望を持たせない</a:t>
            </a:r>
            <a:endParaRPr lang="en-US" sz="2000" dirty="0"/>
          </a:p>
        </p:txBody>
      </p:sp>
      <p:sp>
        <p:nvSpPr>
          <p:cNvPr id="30" name="card847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48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4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周囲に気を配る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子どもや体調の変化に注意</a:t>
            </a:r>
            <a:endParaRPr lang="en-US" sz="2000" dirty="0"/>
          </a:p>
        </p:txBody>
      </p:sp>
      <p:sp>
        <p:nvSpPr>
          <p:cNvPr id="34" name="card849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50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5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不明は不明と伝える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確認前に死亡と断定しない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身元確認への付き添い</a:t>
            </a:r>
            <a:endParaRPr lang="en-US" sz="2800" dirty="0"/>
          </a:p>
        </p:txBody>
      </p:sp>
      <p:sp>
        <p:nvSpPr>
          <p:cNvPr id="3" name="ic85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5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852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53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5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支援の姿勢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「探すお手伝いをさせていただく」</a:t>
            </a:r>
            <a:endParaRPr lang="en-US" sz="2000" dirty="0"/>
          </a:p>
        </p:txBody>
      </p:sp>
      <p:sp>
        <p:nvSpPr>
          <p:cNvPr id="10" name="card854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55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5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無理に語らせない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初めは聴く姿勢でそばにいる</a:t>
            </a:r>
            <a:endParaRPr lang="en-US" sz="2000" dirty="0"/>
          </a:p>
        </p:txBody>
      </p:sp>
      <p:sp>
        <p:nvSpPr>
          <p:cNvPr id="14" name="card856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57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85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泣き崩れた時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息が整うまで寄り添って待つ</a:t>
            </a:r>
            <a:endParaRPr lang="en-US" sz="2000" dirty="0"/>
          </a:p>
        </p:txBody>
      </p:sp>
      <p:sp>
        <p:nvSpPr>
          <p:cNvPr id="18" name="card858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59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5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倒れそうな時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座ってもらい、拳に力を入れる</a:t>
            </a:r>
            <a:endParaRPr lang="en-US" sz="2000" dirty="0"/>
          </a:p>
        </p:txBody>
      </p:sp>
      <p:sp>
        <p:nvSpPr>
          <p:cNvPr id="22" name="card860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61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86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自分を責める方に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十分聴いてから「責めなくていい」</a:t>
            </a:r>
            <a:endParaRPr lang="en-US" sz="2000" dirty="0"/>
          </a:p>
        </p:txBody>
      </p:sp>
      <p:sp>
        <p:nvSpPr>
          <p:cNvPr id="26" name="card862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3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帰り際の一言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「○○さんのことを語り続けて」</a:t>
            </a:r>
            <a:endParaRPr lang="en-US" sz="2000" dirty="0"/>
          </a:p>
        </p:txBody>
      </p:sp>
      <p:sp>
        <p:nvSpPr>
          <p:cNvPr id="30" name="card864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65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6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子どもには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御遺体の確認を求めない</a:t>
            </a:r>
            <a:endParaRPr lang="en-US" sz="2000" dirty="0"/>
          </a:p>
        </p:txBody>
      </p:sp>
      <p:sp>
        <p:nvSpPr>
          <p:cNvPr id="34" name="card866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67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6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行方不明のご家族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生存を願う心と探す心を理解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引き渡し時の確認と説明</a:t>
            </a:r>
            <a:endParaRPr lang="en-US" sz="2800" dirty="0"/>
          </a:p>
        </p:txBody>
      </p:sp>
      <p:sp>
        <p:nvSpPr>
          <p:cNvPr id="3" name="ic86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6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869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70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7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引取人を確認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身元と故人との関係を確かめる</a:t>
            </a:r>
            <a:endParaRPr lang="en-US" sz="2000" dirty="0"/>
          </a:p>
        </p:txBody>
      </p:sp>
      <p:sp>
        <p:nvSpPr>
          <p:cNvPr id="10" name="card871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72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7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申告だけで渡さない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客観的な資料を得てから</a:t>
            </a:r>
            <a:endParaRPr lang="en-US" sz="2000" dirty="0"/>
          </a:p>
        </p:txBody>
      </p:sp>
      <p:sp>
        <p:nvSpPr>
          <p:cNvPr id="14" name="card873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74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7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貴重品は現物確認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引取書に署名をもらう</a:t>
            </a:r>
            <a:endParaRPr lang="en-US" sz="2000" dirty="0"/>
          </a:p>
        </p:txBody>
      </p:sp>
      <p:sp>
        <p:nvSpPr>
          <p:cNvPr id="18" name="card875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76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87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検案書を必ず渡す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死亡届で火葬許可を取るよう案内</a:t>
            </a:r>
            <a:endParaRPr lang="en-US" sz="2000" dirty="0"/>
          </a:p>
        </p:txBody>
      </p:sp>
      <p:sp>
        <p:nvSpPr>
          <p:cNvPr id="22" name="card877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78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7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書類の紛失に注意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許可証・検案書を失くさない</a:t>
            </a:r>
            <a:endParaRPr lang="en-US" sz="2000" dirty="0"/>
          </a:p>
        </p:txBody>
      </p:sp>
      <p:sp>
        <p:nvSpPr>
          <p:cNvPr id="26" name="card879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80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8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早めの火葬を伝える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ドライアイスを補充し速やかに</a:t>
            </a:r>
            <a:endParaRPr lang="en-US" sz="2000" dirty="0"/>
          </a:p>
        </p:txBody>
      </p:sp>
      <p:sp>
        <p:nvSpPr>
          <p:cNvPr id="30" name="card881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2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88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連絡先を控える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合同葬儀の参加希望も確認</a:t>
            </a:r>
            <a:endParaRPr lang="en-US" sz="2000" dirty="0"/>
          </a:p>
        </p:txBody>
      </p:sp>
      <p:sp>
        <p:nvSpPr>
          <p:cNvPr id="34" name="card883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84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8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外国籍の方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検視・検案後に領事機関へ通報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行方不明者の相談窓口</a:t>
            </a:r>
            <a:endParaRPr lang="en-US" sz="2800" dirty="0"/>
          </a:p>
        </p:txBody>
      </p:sp>
      <p:sp>
        <p:nvSpPr>
          <p:cNvPr id="3" name="ic885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886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87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8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早期に開設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自治体が警察と連携して設置</a:t>
            </a:r>
            <a:endParaRPr lang="en-US" sz="2000" dirty="0"/>
          </a:p>
        </p:txBody>
      </p:sp>
      <p:sp>
        <p:nvSpPr>
          <p:cNvPr id="10" name="card888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89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88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静かな個室で聞き取る</a:t>
            </a:r>
            <a:endParaRPr lang="en-US" sz="2000" dirty="0"/>
          </a:p>
        </p:txBody>
      </p:sp>
      <p:sp>
        <p:nvSpPr>
          <p:cNvPr id="14" name="card890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91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9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最初に同意を得る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聞き取りと情報共有の同意</a:t>
            </a:r>
            <a:endParaRPr lang="en-US" sz="2000" dirty="0"/>
          </a:p>
        </p:txBody>
      </p:sp>
      <p:sp>
        <p:nvSpPr>
          <p:cNvPr id="18" name="card892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93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89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原則は対面で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再訪時も同じ担当者が対応</a:t>
            </a:r>
            <a:endParaRPr lang="en-US" sz="2000" dirty="0"/>
          </a:p>
        </p:txBody>
      </p:sp>
      <p:sp>
        <p:nvSpPr>
          <p:cNvPr id="22" name="card894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95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9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1件に1つの番号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重複届出による混乱を防ぐ</a:t>
            </a:r>
            <a:endParaRPr lang="en-US" sz="2000" dirty="0"/>
          </a:p>
        </p:txBody>
      </p:sp>
      <p:sp>
        <p:nvSpPr>
          <p:cNvPr id="26" name="card896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97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9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預かり物は受領書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写真・記録を預かる時に発行</a:t>
            </a:r>
            <a:endParaRPr lang="en-US" sz="2000" dirty="0"/>
          </a:p>
        </p:txBody>
      </p:sp>
      <p:sp>
        <p:nvSpPr>
          <p:cNvPr id="30" name="card898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99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9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目的外に使わない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身元確認のためだけに使う</a:t>
            </a:r>
            <a:endParaRPr lang="en-US" sz="2000" dirty="0"/>
          </a:p>
        </p:txBody>
      </p:sp>
      <p:sp>
        <p:nvSpPr>
          <p:cNvPr id="34" name="card900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1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6" name="ic90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捜索・確認の状況を伝える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生前情報の聞き取り項目</a:t>
            </a:r>
            <a:endParaRPr lang="en-US" sz="2800" dirty="0"/>
          </a:p>
        </p:txBody>
      </p:sp>
      <p:sp>
        <p:nvSpPr>
          <p:cNvPr id="3" name="ic90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0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903"/>
          <p:cNvSpPr/>
          <p:nvPr/>
        </p:nvSpPr>
        <p:spPr>
          <a:xfrm>
            <a:off x="457200" y="1600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04-circle"/>
          <p:cNvSpPr/>
          <p:nvPr/>
        </p:nvSpPr>
        <p:spPr>
          <a:xfrm>
            <a:off x="621792" y="17373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0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8" y="1827886"/>
            <a:ext cx="230429" cy="230429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88720" y="1673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基本情報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氏名（別名・愛称も）・生年月日</a:t>
            </a:r>
            <a:endParaRPr lang="en-US" sz="2000" dirty="0"/>
          </a:p>
        </p:txBody>
      </p:sp>
      <p:sp>
        <p:nvSpPr>
          <p:cNvPr id="10" name="card905"/>
          <p:cNvSpPr/>
          <p:nvPr/>
        </p:nvSpPr>
        <p:spPr>
          <a:xfrm>
            <a:off x="457200" y="2514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06-circle"/>
          <p:cNvSpPr/>
          <p:nvPr/>
        </p:nvSpPr>
        <p:spPr>
          <a:xfrm>
            <a:off x="621792" y="26517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0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8" y="2742286"/>
            <a:ext cx="230429" cy="230429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587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最後の目撃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場所・日時・状況・目撃者</a:t>
            </a:r>
            <a:endParaRPr lang="en-US" sz="2000" dirty="0"/>
          </a:p>
        </p:txBody>
      </p:sp>
      <p:sp>
        <p:nvSpPr>
          <p:cNvPr id="14" name="card907"/>
          <p:cNvSpPr/>
          <p:nvPr/>
        </p:nvSpPr>
        <p:spPr>
          <a:xfrm>
            <a:off x="457200" y="3429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08-circle"/>
          <p:cNvSpPr/>
          <p:nvPr/>
        </p:nvSpPr>
        <p:spPr>
          <a:xfrm>
            <a:off x="621792" y="35661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0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8" y="3656686"/>
            <a:ext cx="230429" cy="230429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88720" y="3502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身長は幅で。傷跡・入れ墨</a:t>
            </a:r>
            <a:endParaRPr lang="en-US" sz="2000" dirty="0"/>
          </a:p>
        </p:txBody>
      </p:sp>
      <p:sp>
        <p:nvSpPr>
          <p:cNvPr id="18" name="card909"/>
          <p:cNvSpPr/>
          <p:nvPr/>
        </p:nvSpPr>
        <p:spPr>
          <a:xfrm>
            <a:off x="457200" y="43434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10-circle"/>
          <p:cNvSpPr/>
          <p:nvPr/>
        </p:nvSpPr>
        <p:spPr>
          <a:xfrm>
            <a:off x="621792" y="448056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1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18" y="4571086"/>
            <a:ext cx="230429" cy="23042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188720" y="44165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手術・医療器具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手術歴・人工関節・ペースメーカー</a:t>
            </a:r>
            <a:endParaRPr lang="en-US" sz="2000" dirty="0"/>
          </a:p>
        </p:txBody>
      </p:sp>
      <p:sp>
        <p:nvSpPr>
          <p:cNvPr id="22" name="card911"/>
          <p:cNvSpPr/>
          <p:nvPr/>
        </p:nvSpPr>
        <p:spPr>
          <a:xfrm>
            <a:off x="457200" y="52578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12-circle"/>
          <p:cNvSpPr/>
          <p:nvPr/>
        </p:nvSpPr>
        <p:spPr>
          <a:xfrm>
            <a:off x="621792" y="5394960"/>
            <a:ext cx="411480" cy="4114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1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8" y="5485486"/>
            <a:ext cx="230429" cy="230429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188720" y="53309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治療歴・入れ歯・かかりつけ歯科</a:t>
            </a:r>
            <a:endParaRPr lang="en-US" sz="2000" dirty="0"/>
          </a:p>
        </p:txBody>
      </p:sp>
      <p:sp>
        <p:nvSpPr>
          <p:cNvPr id="26" name="card913"/>
          <p:cNvSpPr/>
          <p:nvPr/>
        </p:nvSpPr>
        <p:spPr>
          <a:xfrm>
            <a:off x="457200" y="6172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14-circle"/>
          <p:cNvSpPr/>
          <p:nvPr/>
        </p:nvSpPr>
        <p:spPr>
          <a:xfrm>
            <a:off x="621792" y="63093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1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18" y="6399886"/>
            <a:ext cx="230429" cy="230429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188720" y="6245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服装・持ち物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色・ブランド・サイズ・刻印</a:t>
            </a:r>
            <a:endParaRPr lang="en-US" sz="2000" dirty="0"/>
          </a:p>
        </p:txBody>
      </p:sp>
      <p:sp>
        <p:nvSpPr>
          <p:cNvPr id="30" name="card915"/>
          <p:cNvSpPr/>
          <p:nvPr/>
        </p:nvSpPr>
        <p:spPr>
          <a:xfrm>
            <a:off x="457200" y="7086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16-circle"/>
          <p:cNvSpPr/>
          <p:nvPr/>
        </p:nvSpPr>
        <p:spPr>
          <a:xfrm>
            <a:off x="621792" y="722376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1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18" y="7314286"/>
            <a:ext cx="230429" cy="230429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188720" y="7159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最近の写真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歯の見える笑顔のもの</a:t>
            </a:r>
            <a:endParaRPr lang="en-US" sz="2000" dirty="0"/>
          </a:p>
        </p:txBody>
      </p:sp>
      <p:sp>
        <p:nvSpPr>
          <p:cNvPr id="34" name="card917"/>
          <p:cNvSpPr/>
          <p:nvPr/>
        </p:nvSpPr>
        <p:spPr>
          <a:xfrm>
            <a:off x="457200" y="8001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18-circle"/>
          <p:cNvSpPr/>
          <p:nvPr/>
        </p:nvSpPr>
        <p:spPr>
          <a:xfrm>
            <a:off x="621792" y="813816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91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18" y="8228686"/>
            <a:ext cx="230429" cy="230429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188720" y="8074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本人の愛用品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くし・歯ブラシ等はDNAの手がかり</a:t>
            </a:r>
            <a:endParaRPr lang="en-US" sz="2000" dirty="0"/>
          </a:p>
        </p:txBody>
      </p:sp>
      <p:sp>
        <p:nvSpPr>
          <p:cNvPr id="38" name="card919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8823960"/>
            <a:ext cx="62819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左右の取り違えが多いので、左右は必ず確認します。数値（身長・年齢）は「165〜170cm」のように幅で記録します。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報道対応と情報発信</a:t>
            </a:r>
            <a:endParaRPr lang="en-US" sz="2800" dirty="0"/>
          </a:p>
        </p:txBody>
      </p:sp>
      <p:sp>
        <p:nvSpPr>
          <p:cNvPr id="3" name="ic92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921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22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窓口を一本化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広報担当者だけが発表する</a:t>
            </a:r>
            <a:endParaRPr lang="en-US" sz="2000" dirty="0"/>
          </a:p>
        </p:txBody>
      </p:sp>
      <p:sp>
        <p:nvSpPr>
          <p:cNvPr id="10" name="card923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24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9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最初の24時間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現実的な状況を早く伝える</a:t>
            </a:r>
            <a:endParaRPr lang="en-US" sz="2000" dirty="0"/>
          </a:p>
        </p:txBody>
      </p:sp>
      <p:sp>
        <p:nvSpPr>
          <p:cNvPr id="14" name="card925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26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ご家族に先に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氏名公表は通知の後</a:t>
            </a:r>
            <a:endParaRPr lang="en-US" sz="2000" dirty="0"/>
          </a:p>
        </p:txBody>
      </p:sp>
      <p:sp>
        <p:nvSpPr>
          <p:cNvPr id="18" name="card927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28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9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事実と数字で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憶測・私見は話さない</a:t>
            </a:r>
            <a:endParaRPr lang="en-US" sz="2000" dirty="0"/>
          </a:p>
        </p:txBody>
      </p:sp>
      <p:sp>
        <p:nvSpPr>
          <p:cNvPr id="22" name="card929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30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分からない時は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分からないと正直に認める</a:t>
            </a:r>
            <a:endParaRPr lang="en-US" sz="2000" dirty="0"/>
          </a:p>
        </p:txBody>
      </p:sp>
      <p:sp>
        <p:nvSpPr>
          <p:cNvPr id="26" name="card931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32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9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個人情報は渡さない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写真・記録・安置所の撮影不可</a:t>
            </a:r>
            <a:endParaRPr lang="en-US" sz="2000" dirty="0"/>
          </a:p>
        </p:txBody>
      </p:sp>
      <p:sp>
        <p:nvSpPr>
          <p:cNvPr id="30" name="card933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34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93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定期的に発表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死者・不明者・判明数を毎日</a:t>
            </a:r>
            <a:endParaRPr lang="en-US" sz="2000" dirty="0"/>
          </a:p>
        </p:txBody>
      </p:sp>
      <p:sp>
        <p:nvSpPr>
          <p:cNvPr id="34" name="card935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36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93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問い合わせ窓口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ご家族向けに24時間対応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外国人の御遺体</a:t>
            </a:r>
            <a:endParaRPr lang="en-US" sz="2800" dirty="0"/>
          </a:p>
        </p:txBody>
      </p:sp>
      <p:sp>
        <p:nvSpPr>
          <p:cNvPr id="3" name="ic93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3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938"/>
          <p:cNvSpPr/>
          <p:nvPr/>
        </p:nvSpPr>
        <p:spPr>
          <a:xfrm>
            <a:off x="457200" y="1600200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39-circle"/>
          <p:cNvSpPr/>
          <p:nvPr/>
        </p:nvSpPr>
        <p:spPr>
          <a:xfrm>
            <a:off x="621792" y="174977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3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06681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673352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領事機関へ通報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検視・検案後に大使館・領事館へ</a:t>
            </a:r>
            <a:endParaRPr lang="en-US" sz="2000" dirty="0"/>
          </a:p>
        </p:txBody>
      </p:sp>
      <p:sp>
        <p:nvSpPr>
          <p:cNvPr id="10" name="card940"/>
          <p:cNvSpPr/>
          <p:nvPr/>
        </p:nvSpPr>
        <p:spPr>
          <a:xfrm>
            <a:off x="457200" y="2841171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41-circle"/>
          <p:cNvSpPr/>
          <p:nvPr/>
        </p:nvSpPr>
        <p:spPr>
          <a:xfrm>
            <a:off x="621792" y="2990741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4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147652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490472" y="2914323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外務省と連携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本国の政府機関と調整</a:t>
            </a:r>
            <a:endParaRPr lang="en-US" sz="2000" dirty="0"/>
          </a:p>
        </p:txBody>
      </p:sp>
      <p:sp>
        <p:nvSpPr>
          <p:cNvPr id="14" name="card942"/>
          <p:cNvSpPr/>
          <p:nvPr/>
        </p:nvSpPr>
        <p:spPr>
          <a:xfrm>
            <a:off x="457200" y="4082143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43-circle"/>
          <p:cNvSpPr/>
          <p:nvPr/>
        </p:nvSpPr>
        <p:spPr>
          <a:xfrm>
            <a:off x="621792" y="4231713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4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388624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155295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外国人死者の名簿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判明・不明とも整理して報告</a:t>
            </a:r>
            <a:endParaRPr lang="en-US" sz="2000" dirty="0"/>
          </a:p>
        </p:txBody>
      </p:sp>
      <p:sp>
        <p:nvSpPr>
          <p:cNvPr id="18" name="card944"/>
          <p:cNvSpPr/>
          <p:nvPr/>
        </p:nvSpPr>
        <p:spPr>
          <a:xfrm>
            <a:off x="457200" y="5323114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45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4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490472" y="5396266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国際様式で聞き取り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インターポールのDVI様式</a:t>
            </a:r>
            <a:endParaRPr lang="en-US" sz="2000" dirty="0"/>
          </a:p>
        </p:txBody>
      </p:sp>
      <p:sp>
        <p:nvSpPr>
          <p:cNvPr id="22" name="card946"/>
          <p:cNvSpPr/>
          <p:nvPr/>
        </p:nvSpPr>
        <p:spPr>
          <a:xfrm>
            <a:off x="457200" y="6564086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47-circle"/>
          <p:cNvSpPr/>
          <p:nvPr/>
        </p:nvSpPr>
        <p:spPr>
          <a:xfrm>
            <a:off x="621792" y="6713655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4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6870566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6637238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本国への移送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検疫・外交当局の規則に従う</a:t>
            </a:r>
            <a:endParaRPr lang="en-US" sz="2000" dirty="0"/>
          </a:p>
        </p:txBody>
      </p:sp>
      <p:sp>
        <p:nvSpPr>
          <p:cNvPr id="26" name="card948"/>
          <p:cNvSpPr/>
          <p:nvPr/>
        </p:nvSpPr>
        <p:spPr>
          <a:xfrm>
            <a:off x="457200" y="7805057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49-circle"/>
          <p:cNvSpPr/>
          <p:nvPr/>
        </p:nvSpPr>
        <p:spPr>
          <a:xfrm>
            <a:off x="621792" y="7954627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4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8111538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490472" y="7878209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言語の支援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通訳を手配して説明する</a:t>
            </a:r>
            <a:endParaRPr lang="en-US" sz="2000" dirty="0"/>
          </a:p>
        </p:txBody>
      </p:sp>
      <p:sp>
        <p:nvSpPr>
          <p:cNvPr id="30" name="card950"/>
          <p:cNvSpPr/>
          <p:nvPr/>
        </p:nvSpPr>
        <p:spPr>
          <a:xfrm>
            <a:off x="457200" y="9046029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51-circle"/>
          <p:cNvSpPr/>
          <p:nvPr/>
        </p:nvSpPr>
        <p:spPr>
          <a:xfrm>
            <a:off x="621792" y="9195598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5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9352509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9119181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宗教・慣習に配慮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イスラム教の土葬など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葬祭業者への引き渡し手順</a:t>
            </a:r>
            <a:endParaRPr lang="en-US" sz="2800" dirty="0"/>
          </a:p>
        </p:txBody>
      </p:sp>
      <p:sp>
        <p:nvSpPr>
          <p:cNvPr id="3" name="ic95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5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953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954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協定に基づき依頼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人数・車両・棺・ドライアイス</a:t>
            </a:r>
            <a:endParaRPr lang="en-US" sz="2000" dirty="0"/>
          </a:p>
        </p:txBody>
      </p:sp>
      <p:sp>
        <p:nvSpPr>
          <p:cNvPr id="9" name="card955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956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日時と場所を調整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安置所の搬出口を指定</a:t>
            </a:r>
            <a:endParaRPr lang="en-US" sz="2000" dirty="0"/>
          </a:p>
        </p:txBody>
      </p:sp>
      <p:sp>
        <p:nvSpPr>
          <p:cNvPr id="13" name="card957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958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番号と氏名を照合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2人で読み上げて確認</a:t>
            </a:r>
            <a:endParaRPr lang="en-US" sz="2000" dirty="0"/>
          </a:p>
        </p:txBody>
      </p:sp>
      <p:sp>
        <p:nvSpPr>
          <p:cNvPr id="17" name="card959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960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書類を確認・交付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死体検案書・火葬許可証</a:t>
            </a:r>
            <a:endParaRPr lang="en-US" sz="2000" dirty="0"/>
          </a:p>
        </p:txBody>
      </p:sp>
      <p:sp>
        <p:nvSpPr>
          <p:cNvPr id="21" name="card961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962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ご家族の意向を伝える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宗教・立会い・遺品の扱い</a:t>
            </a:r>
            <a:endParaRPr lang="en-US" sz="2000" dirty="0"/>
          </a:p>
        </p:txBody>
      </p:sp>
      <p:sp>
        <p:nvSpPr>
          <p:cNvPr id="25" name="card963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964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受領書に署名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業者名・担当者・車両番号</a:t>
            </a:r>
            <a:endParaRPr lang="en-US" sz="2000" dirty="0"/>
          </a:p>
        </p:txBody>
      </p:sp>
      <p:sp>
        <p:nvSpPr>
          <p:cNvPr id="29" name="card965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966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処置・日時・受領者を記入</a:t>
            </a:r>
            <a:endParaRPr lang="en-US" sz="2000" dirty="0"/>
          </a:p>
        </p:txBody>
      </p:sp>
      <p:sp>
        <p:nvSpPr>
          <p:cNvPr id="33" name="card967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968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到着・火葬の報告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火葬場到着と完了を確認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広域火葬の進め方</a:t>
            </a:r>
            <a:endParaRPr lang="en-US" sz="2800" dirty="0"/>
          </a:p>
        </p:txBody>
      </p:sp>
      <p:sp>
        <p:nvSpPr>
          <p:cNvPr id="3" name="ic96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970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971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火葬場の被災確認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炉・稼働・火葬要員の状況を把握</a:t>
            </a:r>
            <a:endParaRPr lang="en-US" sz="2000" dirty="0"/>
          </a:p>
        </p:txBody>
      </p:sp>
      <p:sp>
        <p:nvSpPr>
          <p:cNvPr id="10" name="card972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973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都道府県へ応援要請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通常の火葬場で困難な時</a:t>
            </a:r>
            <a:endParaRPr lang="en-US" sz="2000" dirty="0"/>
          </a:p>
        </p:txBody>
      </p:sp>
      <p:sp>
        <p:nvSpPr>
          <p:cNvPr id="14" name="card974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975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都道府県が実施を決定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区域全体を広域火葬体制に</a:t>
            </a:r>
            <a:endParaRPr lang="en-US" sz="2000" dirty="0"/>
          </a:p>
        </p:txBody>
      </p:sp>
      <p:sp>
        <p:nvSpPr>
          <p:cNvPr id="18" name="card976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977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住民へ周知する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許可証窓口・広報で理解を求める</a:t>
            </a:r>
            <a:endParaRPr lang="en-US" sz="2000" dirty="0"/>
          </a:p>
        </p:txBody>
      </p:sp>
      <p:sp>
        <p:nvSpPr>
          <p:cNvPr id="22" name="card978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979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火葬場を割り振る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受入可能数に応じ都道府県が調整</a:t>
            </a:r>
            <a:endParaRPr lang="en-US" sz="2000" dirty="0"/>
          </a:p>
        </p:txBody>
      </p:sp>
      <p:sp>
        <p:nvSpPr>
          <p:cNvPr id="26" name="card980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981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受入火葬場と確認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搬入時刻・火葬数・所要時間</a:t>
            </a:r>
            <a:endParaRPr lang="en-US" sz="2000" dirty="0"/>
          </a:p>
        </p:txBody>
      </p:sp>
      <p:sp>
        <p:nvSpPr>
          <p:cNvPr id="30" name="card982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983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送付票を添えて搬送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緊急通行車両で受入火葬場へ</a:t>
            </a:r>
            <a:endParaRPr lang="en-US" sz="2000" dirty="0"/>
          </a:p>
        </p:txBody>
      </p:sp>
      <p:sp>
        <p:nvSpPr>
          <p:cNvPr id="34" name="card984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985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実施状況を報告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火葬場は日報、市町村は依頼状況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火葬場への搬送と搬入</a:t>
            </a:r>
            <a:endParaRPr lang="en-US" sz="2800" dirty="0"/>
          </a:p>
        </p:txBody>
      </p:sp>
      <p:sp>
        <p:nvSpPr>
          <p:cNvPr id="3" name="ic98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8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987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88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8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ご遺族の心情から霊柩車等が望ましい</a:t>
            </a:r>
            <a:endParaRPr lang="en-US" sz="2000" dirty="0"/>
          </a:p>
        </p:txBody>
      </p:sp>
      <p:sp>
        <p:nvSpPr>
          <p:cNvPr id="10" name="card989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90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9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交通規制の時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緊急通行車両で搬送する</a:t>
            </a:r>
            <a:endParaRPr lang="en-US" sz="2000" dirty="0"/>
          </a:p>
        </p:txBody>
      </p:sp>
      <p:sp>
        <p:nvSpPr>
          <p:cNvPr id="14" name="card991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92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9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上げ下ろし要員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搬送担当とは別に数名を確保</a:t>
            </a:r>
            <a:endParaRPr lang="en-US" sz="2000" dirty="0"/>
          </a:p>
        </p:txBody>
      </p:sp>
      <p:sp>
        <p:nvSpPr>
          <p:cNvPr id="18" name="card993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94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99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余裕をもって出発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火葬場の予約時間前に到着</a:t>
            </a:r>
            <a:endParaRPr lang="en-US" sz="2000" dirty="0"/>
          </a:p>
        </p:txBody>
      </p:sp>
      <p:sp>
        <p:nvSpPr>
          <p:cNvPr id="22" name="card995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96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99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同行者は最小限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火葬を待つ多くのご遺族に配慮</a:t>
            </a:r>
            <a:endParaRPr lang="en-US" sz="2000" dirty="0"/>
          </a:p>
        </p:txBody>
      </p:sp>
      <p:sp>
        <p:nvSpPr>
          <p:cNvPr id="26" name="card997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98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99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書類の持参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火葬許可証などを忘れない</a:t>
            </a:r>
            <a:endParaRPr lang="en-US" sz="2000" dirty="0"/>
          </a:p>
        </p:txBody>
      </p:sp>
      <p:sp>
        <p:nvSpPr>
          <p:cNvPr id="30" name="card999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00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100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所要時間の目安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1棺あたり1時間30分〜2時間</a:t>
            </a:r>
            <a:endParaRPr lang="en-US" sz="2000" dirty="0"/>
          </a:p>
        </p:txBody>
      </p:sp>
      <p:sp>
        <p:nvSpPr>
          <p:cNvPr id="34" name="card1001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02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100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火葬場と事前調整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待機所・拾骨・読経の可否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仮埋葬の考え方</a:t>
            </a:r>
            <a:endParaRPr lang="en-US" sz="2800" dirty="0"/>
          </a:p>
        </p:txBody>
      </p:sp>
      <p:sp>
        <p:nvSpPr>
          <p:cNvPr id="3" name="ic100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0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004"/>
          <p:cNvSpPr/>
          <p:nvPr/>
        </p:nvSpPr>
        <p:spPr>
          <a:xfrm>
            <a:off x="457200" y="1600200"/>
            <a:ext cx="6647688" cy="228600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691640"/>
            <a:ext cx="609904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仮埋葬は「火葬までの保存の延長」。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広域火葬を優先し、やむを得ない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場合の最終手段として計画する。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4114800"/>
            <a:ext cx="6647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東日本大震災の教訓</a:t>
            </a:r>
            <a:endParaRPr lang="en-US" sz="2400" dirty="0"/>
          </a:p>
        </p:txBody>
      </p:sp>
      <p:sp>
        <p:nvSpPr>
          <p:cNvPr id="8" name="card1005"/>
          <p:cNvSpPr/>
          <p:nvPr/>
        </p:nvSpPr>
        <p:spPr>
          <a:xfrm>
            <a:off x="457200" y="4754880"/>
            <a:ext cx="6647688" cy="14020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ic1006-circle"/>
          <p:cNvSpPr/>
          <p:nvPr/>
        </p:nvSpPr>
        <p:spPr>
          <a:xfrm>
            <a:off x="621792" y="509930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ic100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5256215"/>
            <a:ext cx="399410" cy="39941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90472" y="4828032"/>
            <a:ext cx="5477256" cy="1255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宮城県で約2,100体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発災約10日後から仮埋葬を実施</a:t>
            </a:r>
            <a:endParaRPr lang="en-US" sz="2000" dirty="0"/>
          </a:p>
        </p:txBody>
      </p:sp>
      <p:sp>
        <p:nvSpPr>
          <p:cNvPr id="12" name="card1007"/>
          <p:cNvSpPr/>
          <p:nvPr/>
        </p:nvSpPr>
        <p:spPr>
          <a:xfrm>
            <a:off x="457200" y="6385560"/>
            <a:ext cx="6647688" cy="14020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ic1008-circle"/>
          <p:cNvSpPr/>
          <p:nvPr/>
        </p:nvSpPr>
        <p:spPr>
          <a:xfrm>
            <a:off x="621792" y="67299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4" name="ic100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6886895"/>
            <a:ext cx="399410" cy="39941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90472" y="6458712"/>
            <a:ext cx="5477256" cy="1255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想定外の早期改葬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数か月で掘り起こし、負担が増大</a:t>
            </a:r>
            <a:endParaRPr lang="en-US" sz="2000" dirty="0"/>
          </a:p>
        </p:txBody>
      </p:sp>
      <p:sp>
        <p:nvSpPr>
          <p:cNvPr id="16" name="card1009"/>
          <p:cNvSpPr/>
          <p:nvPr/>
        </p:nvSpPr>
        <p:spPr>
          <a:xfrm>
            <a:off x="457200" y="8016240"/>
            <a:ext cx="6647688" cy="14020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1010-circle"/>
          <p:cNvSpPr/>
          <p:nvPr/>
        </p:nvSpPr>
        <p:spPr>
          <a:xfrm>
            <a:off x="621792" y="836066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101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8517575"/>
            <a:ext cx="399410" cy="39941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490472" y="8089392"/>
            <a:ext cx="5477256" cy="1255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遺族の強い抵抗感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事前の説明と合意形成が不可欠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457200" y="9555480"/>
            <a:ext cx="5916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出典：日本防災教育訓練センター資料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仮埋葬地の選定</a:t>
            </a:r>
            <a:endParaRPr lang="en-US" sz="2800" dirty="0"/>
          </a:p>
        </p:txBody>
      </p:sp>
      <p:sp>
        <p:nvSpPr>
          <p:cNvPr id="3" name="ic101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1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面積の目安：1体 1.5m×3m＋重機スペース</a:t>
            </a:r>
            <a:endParaRPr lang="en-US" sz="2000" dirty="0"/>
          </a:p>
        </p:txBody>
      </p:sp>
      <p:sp>
        <p:nvSpPr>
          <p:cNvPr id="6" name="card1012"/>
          <p:cNvSpPr/>
          <p:nvPr/>
        </p:nvSpPr>
        <p:spPr>
          <a:xfrm>
            <a:off x="457200" y="21945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13-circle"/>
          <p:cNvSpPr/>
          <p:nvPr/>
        </p:nvSpPr>
        <p:spPr>
          <a:xfrm>
            <a:off x="621792" y="23980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1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5492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高燥で地盤が安定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水はけ良く掘削できる</a:t>
            </a:r>
            <a:endParaRPr lang="en-US" sz="2000" dirty="0"/>
          </a:p>
        </p:txBody>
      </p:sp>
      <p:sp>
        <p:nvSpPr>
          <p:cNvPr id="10" name="card1014"/>
          <p:cNvSpPr/>
          <p:nvPr/>
        </p:nvSpPr>
        <p:spPr>
          <a:xfrm>
            <a:off x="457200" y="354330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15-circle"/>
          <p:cNvSpPr/>
          <p:nvPr/>
        </p:nvSpPr>
        <p:spPr>
          <a:xfrm>
            <a:off x="621792" y="374675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1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0366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61645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水源から離す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井戸・河川・地下水を汚さない</a:t>
            </a:r>
            <a:endParaRPr lang="en-US" sz="2000" dirty="0"/>
          </a:p>
        </p:txBody>
      </p:sp>
      <p:sp>
        <p:nvSpPr>
          <p:cNvPr id="14" name="card1016"/>
          <p:cNvSpPr/>
          <p:nvPr/>
        </p:nvSpPr>
        <p:spPr>
          <a:xfrm>
            <a:off x="457200" y="489204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17-circle"/>
          <p:cNvSpPr/>
          <p:nvPr/>
        </p:nvSpPr>
        <p:spPr>
          <a:xfrm>
            <a:off x="621792" y="509549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101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2524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96519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浸水域を避ける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津波・洪水の想定区域外</a:t>
            </a:r>
            <a:endParaRPr lang="en-US" sz="2000" dirty="0"/>
          </a:p>
        </p:txBody>
      </p:sp>
      <p:sp>
        <p:nvSpPr>
          <p:cNvPr id="18" name="card1018"/>
          <p:cNvSpPr/>
          <p:nvPr/>
        </p:nvSpPr>
        <p:spPr>
          <a:xfrm>
            <a:off x="457200" y="624078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19-circle"/>
          <p:cNvSpPr/>
          <p:nvPr/>
        </p:nvSpPr>
        <p:spPr>
          <a:xfrm>
            <a:off x="621792" y="64442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01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6011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31393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人目につきにくい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避難所・病院から離す</a:t>
            </a:r>
            <a:endParaRPr lang="en-US" sz="2000" dirty="0"/>
          </a:p>
        </p:txBody>
      </p:sp>
      <p:sp>
        <p:nvSpPr>
          <p:cNvPr id="22" name="card1020"/>
          <p:cNvSpPr/>
          <p:nvPr/>
        </p:nvSpPr>
        <p:spPr>
          <a:xfrm>
            <a:off x="457200" y="758952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21-circle"/>
          <p:cNvSpPr/>
          <p:nvPr/>
        </p:nvSpPr>
        <p:spPr>
          <a:xfrm>
            <a:off x="621792" y="779297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2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94988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66267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車で1時間以内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安置所・火葬場から</a:t>
            </a:r>
            <a:endParaRPr lang="en-US" sz="2000" dirty="0"/>
          </a:p>
        </p:txBody>
      </p:sp>
      <p:sp>
        <p:nvSpPr>
          <p:cNvPr id="26" name="card1022"/>
          <p:cNvSpPr/>
          <p:nvPr/>
        </p:nvSpPr>
        <p:spPr>
          <a:xfrm>
            <a:off x="457200" y="89382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23-circle"/>
          <p:cNvSpPr/>
          <p:nvPr/>
        </p:nvSpPr>
        <p:spPr>
          <a:xfrm>
            <a:off x="621792" y="914171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02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9862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114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公有地・許可・説明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墓埋法の許可と住民説明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仮埋葬地の距離の目安</a:t>
            </a:r>
            <a:endParaRPr lang="en-US" sz="2800" dirty="0"/>
          </a:p>
        </p:txBody>
      </p:sp>
      <p:sp>
        <p:nvSpPr>
          <p:cNvPr id="3" name="ic102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1025"/>
          <p:cNvSpPr/>
          <p:nvPr/>
        </p:nvSpPr>
        <p:spPr>
          <a:xfrm>
            <a:off x="457200" y="1600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26-circle"/>
          <p:cNvSpPr/>
          <p:nvPr/>
        </p:nvSpPr>
        <p:spPr>
          <a:xfrm>
            <a:off x="621792" y="17373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02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8" y="1827886"/>
            <a:ext cx="230429" cy="230429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88720" y="1673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井戸・飲料水源から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200m以上（250mとする資料も）</a:t>
            </a:r>
            <a:endParaRPr lang="en-US" sz="2000" dirty="0"/>
          </a:p>
        </p:txBody>
      </p:sp>
      <p:sp>
        <p:nvSpPr>
          <p:cNvPr id="10" name="card1027"/>
          <p:cNvSpPr/>
          <p:nvPr/>
        </p:nvSpPr>
        <p:spPr>
          <a:xfrm>
            <a:off x="457200" y="2514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28-circle"/>
          <p:cNvSpPr/>
          <p:nvPr/>
        </p:nvSpPr>
        <p:spPr>
          <a:xfrm>
            <a:off x="621792" y="265176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2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8" y="2742286"/>
            <a:ext cx="230429" cy="230429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587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湧水・水路から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30m以上</a:t>
            </a:r>
            <a:endParaRPr lang="en-US" sz="2000" dirty="0"/>
          </a:p>
        </p:txBody>
      </p:sp>
      <p:sp>
        <p:nvSpPr>
          <p:cNvPr id="14" name="card1029"/>
          <p:cNvSpPr/>
          <p:nvPr/>
        </p:nvSpPr>
        <p:spPr>
          <a:xfrm>
            <a:off x="457200" y="3429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30-circle"/>
          <p:cNvSpPr/>
          <p:nvPr/>
        </p:nvSpPr>
        <p:spPr>
          <a:xfrm>
            <a:off x="621792" y="3566160"/>
            <a:ext cx="411480" cy="4114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03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8" y="3656686"/>
            <a:ext cx="230429" cy="230429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88720" y="3502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農業用排水路から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10m以上</a:t>
            </a:r>
            <a:endParaRPr lang="en-US" sz="2000" dirty="0"/>
          </a:p>
        </p:txBody>
      </p:sp>
      <p:sp>
        <p:nvSpPr>
          <p:cNvPr id="18" name="card1031"/>
          <p:cNvSpPr/>
          <p:nvPr/>
        </p:nvSpPr>
        <p:spPr>
          <a:xfrm>
            <a:off x="457200" y="43434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32-circle"/>
          <p:cNvSpPr/>
          <p:nvPr/>
        </p:nvSpPr>
        <p:spPr>
          <a:xfrm>
            <a:off x="621792" y="44805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03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18" y="4571086"/>
            <a:ext cx="230429" cy="23042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188720" y="44165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地下水位との差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墓底から1.2m以上（砂地1.5m）</a:t>
            </a:r>
            <a:endParaRPr lang="en-US" sz="2000" dirty="0"/>
          </a:p>
        </p:txBody>
      </p:sp>
      <p:sp>
        <p:nvSpPr>
          <p:cNvPr id="22" name="card1033"/>
          <p:cNvSpPr/>
          <p:nvPr/>
        </p:nvSpPr>
        <p:spPr>
          <a:xfrm>
            <a:off x="457200" y="52578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34-circle"/>
          <p:cNvSpPr/>
          <p:nvPr/>
        </p:nvSpPr>
        <p:spPr>
          <a:xfrm>
            <a:off x="621792" y="53949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3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8" y="5485486"/>
            <a:ext cx="230429" cy="230429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188720" y="53309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覆土の厚さ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90cm〜1.2m（動物よけ）</a:t>
            </a:r>
            <a:endParaRPr lang="en-US" sz="2000" dirty="0"/>
          </a:p>
        </p:txBody>
      </p:sp>
      <p:sp>
        <p:nvSpPr>
          <p:cNvPr id="26" name="card1035"/>
          <p:cNvSpPr/>
          <p:nvPr/>
        </p:nvSpPr>
        <p:spPr>
          <a:xfrm>
            <a:off x="457200" y="61722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36-circle"/>
          <p:cNvSpPr/>
          <p:nvPr/>
        </p:nvSpPr>
        <p:spPr>
          <a:xfrm>
            <a:off x="621792" y="630936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03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18" y="6399886"/>
            <a:ext cx="230429" cy="230429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188720" y="62453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御遺体の間隔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0.4〜0.5m。一層に並べる</a:t>
            </a:r>
            <a:endParaRPr lang="en-US" sz="2000" dirty="0"/>
          </a:p>
        </p:txBody>
      </p:sp>
      <p:sp>
        <p:nvSpPr>
          <p:cNvPr id="30" name="card1037"/>
          <p:cNvSpPr/>
          <p:nvPr/>
        </p:nvSpPr>
        <p:spPr>
          <a:xfrm>
            <a:off x="457200" y="70866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38-circle"/>
          <p:cNvSpPr/>
          <p:nvPr/>
        </p:nvSpPr>
        <p:spPr>
          <a:xfrm>
            <a:off x="621792" y="7223760"/>
            <a:ext cx="411480" cy="41148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103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18" y="7314286"/>
            <a:ext cx="230429" cy="230429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188720" y="71597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周囲の緩衝帯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幅10m以上を確保</a:t>
            </a:r>
            <a:endParaRPr lang="en-US" sz="2000" dirty="0"/>
          </a:p>
        </p:txBody>
      </p:sp>
      <p:sp>
        <p:nvSpPr>
          <p:cNvPr id="34" name="card1039"/>
          <p:cNvSpPr/>
          <p:nvPr/>
        </p:nvSpPr>
        <p:spPr>
          <a:xfrm>
            <a:off x="457200" y="8001000"/>
            <a:ext cx="6647688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40-circle"/>
          <p:cNvSpPr/>
          <p:nvPr/>
        </p:nvSpPr>
        <p:spPr>
          <a:xfrm>
            <a:off x="621792" y="813816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104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18" y="8228686"/>
            <a:ext cx="230429" cy="230429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1188720" y="8074152"/>
            <a:ext cx="577900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恒久的な標識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固有番号を刻んだ墓標</a:t>
            </a:r>
            <a:endParaRPr lang="en-US" sz="2000" dirty="0"/>
          </a:p>
        </p:txBody>
      </p:sp>
      <p:sp>
        <p:nvSpPr>
          <p:cNvPr id="38" name="card1041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8823960"/>
            <a:ext cx="62819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距離は地質によって変わります。地元の保健・環境部門と確認してください。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仮埋葬地のレイアウト例</a:t>
            </a:r>
            <a:endParaRPr lang="en-US" sz="2800" dirty="0"/>
          </a:p>
        </p:txBody>
      </p:sp>
      <p:sp>
        <p:nvSpPr>
          <p:cNvPr id="3" name="ic1042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4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site-fence"/>
          <p:cNvSpPr/>
          <p:nvPr/>
        </p:nvSpPr>
        <p:spPr>
          <a:xfrm>
            <a:off x="457200" y="1600200"/>
            <a:ext cx="6647688" cy="566928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dash"/>
          </a:ln>
        </p:spPr>
      </p:sp>
      <p:sp>
        <p:nvSpPr>
          <p:cNvPr id="6" name="Text 3"/>
          <p:cNvSpPr txBox="1"/>
          <p:nvPr/>
        </p:nvSpPr>
        <p:spPr>
          <a:xfrm>
            <a:off x="594360" y="1737360"/>
            <a:ext cx="38556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区画A（身元判明）</a:t>
            </a:r>
            <a:endParaRPr lang="en-US" sz="2000" dirty="0"/>
          </a:p>
        </p:txBody>
      </p:sp>
      <p:sp>
        <p:nvSpPr>
          <p:cNvPr id="7" name="plot1043"/>
          <p:cNvSpPr/>
          <p:nvPr/>
        </p:nvSpPr>
        <p:spPr>
          <a:xfrm>
            <a:off x="594360" y="21488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94360" y="21488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plot1044"/>
          <p:cNvSpPr/>
          <p:nvPr/>
        </p:nvSpPr>
        <p:spPr>
          <a:xfrm>
            <a:off x="1325258" y="21488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325258" y="21488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plot1045"/>
          <p:cNvSpPr/>
          <p:nvPr/>
        </p:nvSpPr>
        <p:spPr>
          <a:xfrm>
            <a:off x="2056156" y="21488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056156" y="21488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3</a:t>
            </a:r>
            <a:endParaRPr lang="en-US" sz="2000" dirty="0"/>
          </a:p>
        </p:txBody>
      </p:sp>
      <p:sp>
        <p:nvSpPr>
          <p:cNvPr id="13" name="plot1046"/>
          <p:cNvSpPr/>
          <p:nvPr/>
        </p:nvSpPr>
        <p:spPr>
          <a:xfrm>
            <a:off x="2787055" y="21488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787055" y="21488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4</a:t>
            </a:r>
            <a:endParaRPr lang="en-US" sz="2000" dirty="0"/>
          </a:p>
        </p:txBody>
      </p:sp>
      <p:sp>
        <p:nvSpPr>
          <p:cNvPr id="15" name="plot1047"/>
          <p:cNvSpPr/>
          <p:nvPr/>
        </p:nvSpPr>
        <p:spPr>
          <a:xfrm>
            <a:off x="3517953" y="21488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517953" y="21488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5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3566160"/>
            <a:ext cx="38556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区画B（身元不明）</a:t>
            </a:r>
            <a:endParaRPr lang="en-US" sz="2000" dirty="0"/>
          </a:p>
        </p:txBody>
      </p:sp>
      <p:sp>
        <p:nvSpPr>
          <p:cNvPr id="18" name="plot1048"/>
          <p:cNvSpPr/>
          <p:nvPr/>
        </p:nvSpPr>
        <p:spPr>
          <a:xfrm>
            <a:off x="594360" y="39776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94360" y="39776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1</a:t>
            </a:r>
            <a:endParaRPr lang="en-US" sz="2000" dirty="0"/>
          </a:p>
        </p:txBody>
      </p:sp>
      <p:sp>
        <p:nvSpPr>
          <p:cNvPr id="20" name="plot1049"/>
          <p:cNvSpPr/>
          <p:nvPr/>
        </p:nvSpPr>
        <p:spPr>
          <a:xfrm>
            <a:off x="1325258" y="39776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325258" y="39776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2</a:t>
            </a:r>
            <a:endParaRPr lang="en-US" sz="2000" dirty="0"/>
          </a:p>
        </p:txBody>
      </p:sp>
      <p:sp>
        <p:nvSpPr>
          <p:cNvPr id="22" name="plot1050"/>
          <p:cNvSpPr/>
          <p:nvPr/>
        </p:nvSpPr>
        <p:spPr>
          <a:xfrm>
            <a:off x="2056156" y="39776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056156" y="39776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plot1051"/>
          <p:cNvSpPr/>
          <p:nvPr/>
        </p:nvSpPr>
        <p:spPr>
          <a:xfrm>
            <a:off x="2787055" y="39776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2787055" y="39776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4</a:t>
            </a:r>
            <a:endParaRPr lang="en-US" sz="2000" dirty="0"/>
          </a:p>
        </p:txBody>
      </p:sp>
      <p:sp>
        <p:nvSpPr>
          <p:cNvPr id="26" name="plot1052"/>
          <p:cNvSpPr/>
          <p:nvPr/>
        </p:nvSpPr>
        <p:spPr>
          <a:xfrm>
            <a:off x="3517953" y="3977640"/>
            <a:ext cx="657746" cy="118872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3517953" y="3977640"/>
            <a:ext cx="65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zone1053"/>
          <p:cNvSpPr/>
          <p:nvPr/>
        </p:nvSpPr>
        <p:spPr>
          <a:xfrm>
            <a:off x="4404299" y="1783080"/>
            <a:ext cx="2563429" cy="1645920"/>
          </a:xfrm>
          <a:prstGeom prst="roundRect">
            <a:avLst>
              <a:gd name="adj" fmla="val 3333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450019" y="1783080"/>
            <a:ext cx="247198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重機・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残土置場</a:t>
            </a:r>
            <a:endParaRPr lang="en-US" sz="2000" dirty="0"/>
          </a:p>
        </p:txBody>
      </p:sp>
      <p:sp>
        <p:nvSpPr>
          <p:cNvPr id="30" name="zone1054"/>
          <p:cNvSpPr/>
          <p:nvPr/>
        </p:nvSpPr>
        <p:spPr>
          <a:xfrm>
            <a:off x="4404299" y="3611880"/>
            <a:ext cx="2563429" cy="1600200"/>
          </a:xfrm>
          <a:prstGeom prst="roundRect">
            <a:avLst>
              <a:gd name="adj" fmla="val 3429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450019" y="3611880"/>
            <a:ext cx="2471989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休憩・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消毒</a:t>
            </a:r>
            <a:endParaRPr lang="en-US" sz="2000" dirty="0"/>
          </a:p>
        </p:txBody>
      </p:sp>
      <p:sp>
        <p:nvSpPr>
          <p:cNvPr id="32" name="road"/>
          <p:cNvSpPr/>
          <p:nvPr/>
        </p:nvSpPr>
        <p:spPr>
          <a:xfrm>
            <a:off x="548640" y="5440680"/>
            <a:ext cx="6464808" cy="548640"/>
          </a:xfrm>
          <a:prstGeom prst="rect">
            <a:avLst/>
          </a:prstGeom>
          <a:solidFill>
            <a:srgbClr val="D5D9D7"/>
          </a:solidFill>
          <a:ln w="12700">
            <a:solidFill>
              <a:srgbClr val="D5D9D7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5440680"/>
            <a:ext cx="6464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進入路（重機・車両）</a:t>
            </a:r>
            <a:endParaRPr lang="en-US" sz="2000" dirty="0"/>
          </a:p>
        </p:txBody>
      </p:sp>
      <p:sp>
        <p:nvSpPr>
          <p:cNvPr id="34" name="zone1055"/>
          <p:cNvSpPr/>
          <p:nvPr/>
        </p:nvSpPr>
        <p:spPr>
          <a:xfrm>
            <a:off x="594360" y="6126480"/>
            <a:ext cx="3095244" cy="91440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6126480"/>
            <a:ext cx="30038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36" name="zone1056"/>
          <p:cNvSpPr/>
          <p:nvPr/>
        </p:nvSpPr>
        <p:spPr>
          <a:xfrm>
            <a:off x="3872484" y="6126480"/>
            <a:ext cx="3095244" cy="914400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918204" y="6126480"/>
            <a:ext cx="30038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献花所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" y="734263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▲出入口（1か所）</a:t>
            </a:r>
            <a:endParaRPr lang="en-US" sz="2000" dirty="0"/>
          </a:p>
        </p:txBody>
      </p:sp>
      <p:sp>
        <p:nvSpPr>
          <p:cNvPr id="39" name="card1057"/>
          <p:cNvSpPr/>
          <p:nvPr/>
        </p:nvSpPr>
        <p:spPr>
          <a:xfrm>
            <a:off x="457200" y="7863840"/>
            <a:ext cx="6647688" cy="2194560"/>
          </a:xfrm>
          <a:prstGeom prst="roundRect">
            <a:avLst>
              <a:gd name="adj" fmla="val 416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731520" y="7955280"/>
            <a:ext cx="609904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身元判明・不明で区画を分ける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作業とご家族の動線を分ける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周囲を目隠しし、出入口は1か所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埋設要領（手順）</a:t>
            </a:r>
            <a:endParaRPr lang="en-US" sz="2800" dirty="0"/>
          </a:p>
        </p:txBody>
      </p:sp>
      <p:sp>
        <p:nvSpPr>
          <p:cNvPr id="3" name="ic105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5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059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60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検案書・許可・承諾書</a:t>
            </a:r>
            <a:endParaRPr lang="en-US" sz="2000" dirty="0"/>
          </a:p>
        </p:txBody>
      </p:sp>
      <p:sp>
        <p:nvSpPr>
          <p:cNvPr id="9" name="card1061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62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日程の通知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ご家族へ日時と場所を伝える</a:t>
            </a:r>
            <a:endParaRPr lang="en-US" sz="2000" dirty="0"/>
          </a:p>
        </p:txBody>
      </p:sp>
      <p:sp>
        <p:nvSpPr>
          <p:cNvPr id="13" name="card1063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64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密閉を確認し緊急通行車両で</a:t>
            </a:r>
            <a:endParaRPr lang="en-US" sz="2000" dirty="0"/>
          </a:p>
        </p:txBody>
      </p:sp>
      <p:sp>
        <p:nvSpPr>
          <p:cNvPr id="17" name="card1065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066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重機で深さ1.5〜2m</a:t>
            </a:r>
            <a:endParaRPr lang="en-US" sz="2000" dirty="0"/>
          </a:p>
        </p:txBody>
      </p:sp>
      <p:sp>
        <p:nvSpPr>
          <p:cNvPr id="21" name="card1067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068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棺は一層に並べ、重ねない</a:t>
            </a:r>
            <a:endParaRPr lang="en-US" sz="2000" dirty="0"/>
          </a:p>
        </p:txBody>
      </p:sp>
      <p:sp>
        <p:nvSpPr>
          <p:cNvPr id="25" name="card1069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070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墓標と位置記録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番号の墓標・地図とGPS</a:t>
            </a:r>
            <a:endParaRPr lang="en-US" sz="2000" dirty="0"/>
          </a:p>
        </p:txBody>
      </p:sp>
      <p:sp>
        <p:nvSpPr>
          <p:cNvPr id="29" name="card1071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072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黙とう・器材と作業員の消毒</a:t>
            </a:r>
            <a:endParaRPr lang="en-US" sz="2000" dirty="0"/>
          </a:p>
        </p:txBody>
      </p:sp>
      <p:sp>
        <p:nvSpPr>
          <p:cNvPr id="33" name="card1073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85800" y="9161145"/>
            <a:ext cx="6190488" cy="897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後の改葬（掘り起こし・火葬）が前提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穴の深さと縦横サイズ</a:t>
            </a:r>
            <a:endParaRPr lang="en-US" sz="2800" dirty="0"/>
          </a:p>
        </p:txBody>
      </p:sp>
      <p:sp>
        <p:nvSpPr>
          <p:cNvPr id="3" name="ic107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600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断面図（横から）</a:t>
            </a:r>
            <a:endParaRPr lang="en-US" sz="2200" dirty="0"/>
          </a:p>
        </p:txBody>
      </p:sp>
      <p:sp>
        <p:nvSpPr>
          <p:cNvPr id="6" name="soil"/>
          <p:cNvSpPr/>
          <p:nvPr/>
        </p:nvSpPr>
        <p:spPr>
          <a:xfrm>
            <a:off x="457200" y="2880360"/>
            <a:ext cx="6647688" cy="2377440"/>
          </a:xfrm>
          <a:prstGeom prst="rect">
            <a:avLst/>
          </a:prstGeom>
          <a:solidFill>
            <a:srgbClr val="C9B79C"/>
          </a:solidFill>
          <a:ln w="12700">
            <a:solidFill>
              <a:srgbClr val="C9B79C"/>
            </a:solidFill>
            <a:prstDash val="solid"/>
          </a:ln>
        </p:spPr>
      </p:sp>
      <p:sp>
        <p:nvSpPr>
          <p:cNvPr id="7" name="pit"/>
          <p:cNvSpPr/>
          <p:nvPr/>
        </p:nvSpPr>
        <p:spPr>
          <a:xfrm>
            <a:off x="1554480" y="2880360"/>
            <a:ext cx="3108960" cy="20574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8" name="coffin"/>
          <p:cNvSpPr/>
          <p:nvPr/>
        </p:nvSpPr>
        <p:spPr>
          <a:xfrm>
            <a:off x="1691640" y="4389120"/>
            <a:ext cx="2834640" cy="457200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691640" y="43891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棺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554480" y="32461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覆土 1m以上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3054096" y="2331720"/>
            <a:ext cx="109728" cy="54864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246120" y="22860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墓標（番号）</a:t>
            </a:r>
            <a:endParaRPr lang="en-US" sz="2000" dirty="0"/>
          </a:p>
        </p:txBody>
      </p:sp>
      <p:sp>
        <p:nvSpPr>
          <p:cNvPr id="13" name="depth"/>
          <p:cNvSpPr/>
          <p:nvPr/>
        </p:nvSpPr>
        <p:spPr>
          <a:xfrm>
            <a:off x="4892040" y="2880360"/>
            <a:ext cx="0" cy="2057400"/>
          </a:xfrm>
          <a:prstGeom prst="line">
            <a:avLst/>
          </a:prstGeom>
          <a:noFill/>
          <a:ln w="38100">
            <a:solidFill>
              <a:schemeClr val="accent3"/>
            </a:solidFill>
            <a:prstDash val="solid"/>
            <a:headEnd type="triangle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5001768" y="333756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深さ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1.5〜2m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55321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平面図（上から）</a:t>
            </a:r>
            <a:endParaRPr lang="en-US" sz="2200" dirty="0"/>
          </a:p>
        </p:txBody>
      </p:sp>
      <p:sp>
        <p:nvSpPr>
          <p:cNvPr id="16" name="plot-outer"/>
          <p:cNvSpPr/>
          <p:nvPr/>
        </p:nvSpPr>
        <p:spPr>
          <a:xfrm>
            <a:off x="1188720" y="6035040"/>
            <a:ext cx="1440180" cy="2880360"/>
          </a:xfrm>
          <a:prstGeom prst="rect">
            <a:avLst/>
          </a:prstGeom>
          <a:solidFill>
            <a:schemeClr val="bg2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7" name="plot-hole"/>
          <p:cNvSpPr/>
          <p:nvPr/>
        </p:nvSpPr>
        <p:spPr>
          <a:xfrm>
            <a:off x="1428750" y="6275070"/>
            <a:ext cx="960120" cy="24003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1428750" y="6275070"/>
            <a:ext cx="96012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穴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6583680"/>
            <a:ext cx="457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eaVer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長さ3m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89611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幅1.5m</a:t>
            </a:r>
            <a:endParaRPr lang="en-US" sz="2000" dirty="0"/>
          </a:p>
        </p:txBody>
      </p:sp>
      <p:sp>
        <p:nvSpPr>
          <p:cNvPr id="21" name="card1075"/>
          <p:cNvSpPr/>
          <p:nvPr/>
        </p:nvSpPr>
        <p:spPr>
          <a:xfrm>
            <a:off x="2994660" y="6035040"/>
            <a:ext cx="4110228" cy="2880360"/>
          </a:xfrm>
          <a:prstGeom prst="roundRect">
            <a:avLst>
              <a:gd name="adj" fmla="val 3175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223260" y="6172200"/>
            <a:ext cx="3744468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穴の寸法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長さ　約2.5m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幅　　約1.0m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深さ　1.5〜2m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　3m×1.5m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間隔　約0.5m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9601200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水が湧く場所は不可。地盤と棺に合わせ調整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埋設に必要な物資</a:t>
            </a:r>
            <a:endParaRPr lang="en-US" sz="2800" dirty="0"/>
          </a:p>
        </p:txBody>
      </p:sp>
      <p:sp>
        <p:nvSpPr>
          <p:cNvPr id="3" name="ic107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077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078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07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重機・ダンプ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バックホー・残土の運搬</a:t>
            </a:r>
            <a:endParaRPr lang="en-US" sz="2000" dirty="0"/>
          </a:p>
        </p:txBody>
      </p:sp>
      <p:sp>
        <p:nvSpPr>
          <p:cNvPr id="9" name="card1079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080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08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スコップ・つるはし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手掘り・穴の整形用</a:t>
            </a:r>
            <a:endParaRPr lang="en-US" sz="2000" dirty="0"/>
          </a:p>
        </p:txBody>
      </p:sp>
      <p:sp>
        <p:nvSpPr>
          <p:cNvPr id="13" name="card1081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082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08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ロープ・ベルト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棺の吊り下ろし用</a:t>
            </a:r>
            <a:endParaRPr lang="en-US" sz="2000" dirty="0"/>
          </a:p>
        </p:txBody>
      </p:sp>
      <p:sp>
        <p:nvSpPr>
          <p:cNvPr id="17" name="card1083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084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08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消石灰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消毒・防臭の補助に散布</a:t>
            </a:r>
            <a:endParaRPr lang="en-US" sz="2000" dirty="0"/>
          </a:p>
        </p:txBody>
      </p:sp>
      <p:sp>
        <p:nvSpPr>
          <p:cNvPr id="21" name="card1085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86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ic108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シート類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ブルーシート・目隠し用</a:t>
            </a:r>
            <a:endParaRPr lang="en-US" sz="2000" dirty="0"/>
          </a:p>
        </p:txBody>
      </p:sp>
      <p:sp>
        <p:nvSpPr>
          <p:cNvPr id="25" name="card1087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088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08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墓標・測量用具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番号杭・メジャー・水糸</a:t>
            </a:r>
            <a:endParaRPr lang="en-US" sz="2000" dirty="0"/>
          </a:p>
        </p:txBody>
      </p:sp>
      <p:sp>
        <p:nvSpPr>
          <p:cNvPr id="29" name="card1089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090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09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台帳・地図・GPS・カメラ</a:t>
            </a:r>
            <a:endParaRPr lang="en-US" sz="2000" dirty="0"/>
          </a:p>
        </p:txBody>
      </p:sp>
      <p:sp>
        <p:nvSpPr>
          <p:cNvPr id="33" name="card1091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092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5" name="ic109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照明・発電機・テント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夜間・雨天・休憩所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消石灰を使う場合の注意</a:t>
            </a:r>
            <a:endParaRPr lang="en-US" sz="2800" dirty="0"/>
          </a:p>
        </p:txBody>
      </p:sp>
      <p:sp>
        <p:nvSpPr>
          <p:cNvPr id="3" name="ic109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9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国際指針では散布不要。使う時は強アルカリに注意</a:t>
            </a:r>
            <a:endParaRPr lang="en-US" sz="2000" dirty="0"/>
          </a:p>
        </p:txBody>
      </p:sp>
      <p:sp>
        <p:nvSpPr>
          <p:cNvPr id="6" name="card1094"/>
          <p:cNvSpPr/>
          <p:nvPr/>
        </p:nvSpPr>
        <p:spPr>
          <a:xfrm>
            <a:off x="457200" y="21945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95-circle"/>
          <p:cNvSpPr/>
          <p:nvPr/>
        </p:nvSpPr>
        <p:spPr>
          <a:xfrm>
            <a:off x="621792" y="23980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9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5492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散布する場所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穴の底・棺の周り・覆土の上</a:t>
            </a:r>
            <a:endParaRPr lang="en-US" sz="2000" dirty="0"/>
          </a:p>
        </p:txBody>
      </p:sp>
      <p:sp>
        <p:nvSpPr>
          <p:cNvPr id="10" name="card1096"/>
          <p:cNvSpPr/>
          <p:nvPr/>
        </p:nvSpPr>
        <p:spPr>
          <a:xfrm>
            <a:off x="457200" y="354330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97-circle"/>
          <p:cNvSpPr/>
          <p:nvPr/>
        </p:nvSpPr>
        <p:spPr>
          <a:xfrm>
            <a:off x="621792" y="374675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109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0366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61645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消毒と防臭の補助</a:t>
            </a:r>
            <a:endParaRPr lang="en-US" sz="2000" dirty="0"/>
          </a:p>
        </p:txBody>
      </p:sp>
      <p:sp>
        <p:nvSpPr>
          <p:cNvPr id="14" name="card1098"/>
          <p:cNvSpPr/>
          <p:nvPr/>
        </p:nvSpPr>
        <p:spPr>
          <a:xfrm>
            <a:off x="457200" y="489204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99-circle"/>
          <p:cNvSpPr/>
          <p:nvPr/>
        </p:nvSpPr>
        <p:spPr>
          <a:xfrm>
            <a:off x="621792" y="50954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09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2524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96519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ゴーグル・手袋・マスク</a:t>
            </a:r>
            <a:endParaRPr lang="en-US" sz="2000" dirty="0"/>
          </a:p>
        </p:txBody>
      </p:sp>
      <p:sp>
        <p:nvSpPr>
          <p:cNvPr id="18" name="card1100"/>
          <p:cNvSpPr/>
          <p:nvPr/>
        </p:nvSpPr>
        <p:spPr>
          <a:xfrm>
            <a:off x="457200" y="624078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01-circle"/>
          <p:cNvSpPr/>
          <p:nvPr/>
        </p:nvSpPr>
        <p:spPr>
          <a:xfrm>
            <a:off x="621792" y="64442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110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6011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31393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生石灰と区別する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生石灰は水で発熱し危険</a:t>
            </a:r>
            <a:endParaRPr lang="en-US" sz="2000" dirty="0"/>
          </a:p>
        </p:txBody>
      </p:sp>
      <p:sp>
        <p:nvSpPr>
          <p:cNvPr id="22" name="card1102"/>
          <p:cNvSpPr/>
          <p:nvPr/>
        </p:nvSpPr>
        <p:spPr>
          <a:xfrm>
            <a:off x="457200" y="758952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03-circle"/>
          <p:cNvSpPr/>
          <p:nvPr/>
        </p:nvSpPr>
        <p:spPr>
          <a:xfrm>
            <a:off x="621792" y="779297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10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94988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66267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強風の日は避ける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飛散させない</a:t>
            </a:r>
            <a:endParaRPr lang="en-US" sz="2000" dirty="0"/>
          </a:p>
        </p:txBody>
      </p:sp>
      <p:sp>
        <p:nvSpPr>
          <p:cNvPr id="26" name="card1104"/>
          <p:cNvSpPr/>
          <p:nvPr/>
        </p:nvSpPr>
        <p:spPr>
          <a:xfrm>
            <a:off x="457200" y="89382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05-circle"/>
          <p:cNvSpPr/>
          <p:nvPr/>
        </p:nvSpPr>
        <p:spPr>
          <a:xfrm>
            <a:off x="621792" y="914171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10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9862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114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目に入ったら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埋設場所の管理方法</a:t>
            </a:r>
            <a:endParaRPr lang="en-US" sz="2800" dirty="0"/>
          </a:p>
        </p:txBody>
      </p:sp>
      <p:sp>
        <p:nvSpPr>
          <p:cNvPr id="3" name="ic110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0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107"/>
          <p:cNvSpPr/>
          <p:nvPr/>
        </p:nvSpPr>
        <p:spPr>
          <a:xfrm>
            <a:off x="457200" y="1600200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08-circle"/>
          <p:cNvSpPr/>
          <p:nvPr/>
        </p:nvSpPr>
        <p:spPr>
          <a:xfrm>
            <a:off x="621792" y="1749770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10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06681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立入を管理する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フェンス・施錠・出入口1か所</a:t>
            </a:r>
            <a:endParaRPr lang="en-US" sz="2000" dirty="0"/>
          </a:p>
        </p:txBody>
      </p:sp>
      <p:sp>
        <p:nvSpPr>
          <p:cNvPr id="9" name="card1109"/>
          <p:cNvSpPr/>
          <p:nvPr/>
        </p:nvSpPr>
        <p:spPr>
          <a:xfrm>
            <a:off x="457200" y="2841171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10-circle"/>
          <p:cNvSpPr/>
          <p:nvPr/>
        </p:nvSpPr>
        <p:spPr>
          <a:xfrm>
            <a:off x="621792" y="2990741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147652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2914323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管理責任者を決める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連絡先を現地に表示</a:t>
            </a:r>
            <a:endParaRPr lang="en-US" sz="2000" dirty="0"/>
          </a:p>
        </p:txBody>
      </p:sp>
      <p:sp>
        <p:nvSpPr>
          <p:cNvPr id="13" name="card1111"/>
          <p:cNvSpPr/>
          <p:nvPr/>
        </p:nvSpPr>
        <p:spPr>
          <a:xfrm>
            <a:off x="457200" y="4082143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12-circle"/>
          <p:cNvSpPr/>
          <p:nvPr/>
        </p:nvSpPr>
        <p:spPr>
          <a:xfrm>
            <a:off x="621792" y="4231713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1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388624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155295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定期的に巡回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動物の掘り返し・沈下・浸水</a:t>
            </a:r>
            <a:endParaRPr lang="en-US" sz="2000" dirty="0"/>
          </a:p>
        </p:txBody>
      </p:sp>
      <p:sp>
        <p:nvSpPr>
          <p:cNvPr id="17" name="card1113"/>
          <p:cNvSpPr/>
          <p:nvPr/>
        </p:nvSpPr>
        <p:spPr>
          <a:xfrm>
            <a:off x="457200" y="5323114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14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1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5396266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区画図・GPS・写真</a:t>
            </a:r>
            <a:endParaRPr lang="en-US" sz="2000" dirty="0"/>
          </a:p>
        </p:txBody>
      </p:sp>
      <p:sp>
        <p:nvSpPr>
          <p:cNvPr id="21" name="card1115"/>
          <p:cNvSpPr/>
          <p:nvPr/>
        </p:nvSpPr>
        <p:spPr>
          <a:xfrm>
            <a:off x="457200" y="6564086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16-circle"/>
          <p:cNvSpPr/>
          <p:nvPr/>
        </p:nvSpPr>
        <p:spPr>
          <a:xfrm>
            <a:off x="621792" y="6713655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11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6870566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6637238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台帳を二重保管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紙と電子で別々に保管</a:t>
            </a:r>
            <a:endParaRPr lang="en-US" sz="2000" dirty="0"/>
          </a:p>
        </p:txBody>
      </p:sp>
      <p:sp>
        <p:nvSpPr>
          <p:cNvPr id="25" name="card1117"/>
          <p:cNvSpPr/>
          <p:nvPr/>
        </p:nvSpPr>
        <p:spPr>
          <a:xfrm>
            <a:off x="457200" y="7805057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118-circle"/>
          <p:cNvSpPr/>
          <p:nvPr/>
        </p:nvSpPr>
        <p:spPr>
          <a:xfrm>
            <a:off x="621792" y="7954627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11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8111538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7878209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ご家族の参拝に配慮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献花所を設け時間を案内</a:t>
            </a:r>
            <a:endParaRPr lang="en-US" sz="2000" dirty="0"/>
          </a:p>
        </p:txBody>
      </p:sp>
      <p:sp>
        <p:nvSpPr>
          <p:cNvPr id="29" name="card1119"/>
          <p:cNvSpPr/>
          <p:nvPr/>
        </p:nvSpPr>
        <p:spPr>
          <a:xfrm>
            <a:off x="457200" y="9046029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9137469"/>
            <a:ext cx="6190488" cy="829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改葬が終わるまで、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記録と現地を守り続ける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掘り起こし（改葬）の手順</a:t>
            </a:r>
            <a:endParaRPr lang="en-US" sz="2800" dirty="0"/>
          </a:p>
        </p:txBody>
      </p:sp>
      <p:sp>
        <p:nvSpPr>
          <p:cNvPr id="3" name="ic112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121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22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改葬の許可と計画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墓埋法の改葬許可・日程</a:t>
            </a:r>
            <a:endParaRPr lang="en-US" sz="2000" dirty="0"/>
          </a:p>
        </p:txBody>
      </p:sp>
      <p:sp>
        <p:nvSpPr>
          <p:cNvPr id="9" name="card1123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24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承諾・立会いの意向を確認</a:t>
            </a:r>
            <a:endParaRPr lang="en-US" sz="2000" dirty="0"/>
          </a:p>
        </p:txBody>
      </p:sp>
      <p:sp>
        <p:nvSpPr>
          <p:cNvPr id="13" name="card1125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26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位置と番号の照合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台帳・地図・墓標で確認</a:t>
            </a:r>
            <a:endParaRPr lang="en-US" sz="2000" dirty="0"/>
          </a:p>
        </p:txBody>
      </p:sp>
      <p:sp>
        <p:nvSpPr>
          <p:cNvPr id="17" name="card1127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28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現場の準備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目隠し・立入規制・防護具</a:t>
            </a:r>
            <a:endParaRPr lang="en-US" sz="2000" dirty="0"/>
          </a:p>
        </p:txBody>
      </p:sp>
      <p:sp>
        <p:nvSpPr>
          <p:cNvPr id="21" name="card1129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0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重機で掘削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棺の手前約30cmまで</a:t>
            </a:r>
            <a:endParaRPr lang="en-US" sz="2000" dirty="0"/>
          </a:p>
        </p:txBody>
      </p:sp>
      <p:sp>
        <p:nvSpPr>
          <p:cNvPr id="25" name="card1131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32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手掘りで棺を出す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番号を確認し静かに上げる</a:t>
            </a:r>
            <a:endParaRPr lang="en-US" sz="2000" dirty="0"/>
          </a:p>
        </p:txBody>
      </p:sp>
      <p:sp>
        <p:nvSpPr>
          <p:cNvPr id="29" name="card1133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34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移し替え・消毒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破損時は新しい袋と棺へ</a:t>
            </a:r>
            <a:endParaRPr lang="en-US" sz="2000" dirty="0"/>
          </a:p>
        </p:txBody>
      </p:sp>
      <p:sp>
        <p:nvSpPr>
          <p:cNvPr id="33" name="card1135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36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搬送・火葬と記録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台帳更新・埋め戻し・消毒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掘り起こしの要注意点</a:t>
            </a:r>
            <a:endParaRPr lang="en-US" sz="2800" dirty="0"/>
          </a:p>
        </p:txBody>
      </p:sp>
      <p:sp>
        <p:nvSpPr>
          <p:cNvPr id="3" name="ic113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3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夏季は避け、気温の低い時間帯に作業する</a:t>
            </a:r>
            <a:endParaRPr lang="en-US" sz="2000" dirty="0"/>
          </a:p>
        </p:txBody>
      </p:sp>
      <p:sp>
        <p:nvSpPr>
          <p:cNvPr id="6" name="card1138"/>
          <p:cNvSpPr/>
          <p:nvPr/>
        </p:nvSpPr>
        <p:spPr>
          <a:xfrm>
            <a:off x="457200" y="21945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39-circle"/>
          <p:cNvSpPr/>
          <p:nvPr/>
        </p:nvSpPr>
        <p:spPr>
          <a:xfrm>
            <a:off x="621792" y="239801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13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5492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有毒ガス・酸欠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一人で穴に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入らない・換気</a:t>
            </a:r>
            <a:endParaRPr lang="en-US" sz="2000" dirty="0"/>
          </a:p>
        </p:txBody>
      </p:sp>
      <p:sp>
        <p:nvSpPr>
          <p:cNvPr id="10" name="card1140"/>
          <p:cNvSpPr/>
          <p:nvPr/>
        </p:nvSpPr>
        <p:spPr>
          <a:xfrm>
            <a:off x="457200" y="354330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41-circle"/>
          <p:cNvSpPr/>
          <p:nvPr/>
        </p:nvSpPr>
        <p:spPr>
          <a:xfrm>
            <a:off x="621792" y="374675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14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0366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361645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穴の崩落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法面を緩く・土留めを</a:t>
            </a:r>
            <a:endParaRPr lang="en-US" sz="2000" dirty="0"/>
          </a:p>
        </p:txBody>
      </p:sp>
      <p:sp>
        <p:nvSpPr>
          <p:cNvPr id="14" name="card1142"/>
          <p:cNvSpPr/>
          <p:nvPr/>
        </p:nvSpPr>
        <p:spPr>
          <a:xfrm>
            <a:off x="457200" y="489204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43-circle"/>
          <p:cNvSpPr/>
          <p:nvPr/>
        </p:nvSpPr>
        <p:spPr>
          <a:xfrm>
            <a:off x="621792" y="50954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14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2524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96519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体液・強い臭気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二重袋・吸水シート・防水装備</a:t>
            </a:r>
            <a:endParaRPr lang="en-US" sz="2000" dirty="0"/>
          </a:p>
        </p:txBody>
      </p:sp>
      <p:sp>
        <p:nvSpPr>
          <p:cNvPr id="18" name="card1144"/>
          <p:cNvSpPr/>
          <p:nvPr/>
        </p:nvSpPr>
        <p:spPr>
          <a:xfrm>
            <a:off x="457200" y="624078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45-circle"/>
          <p:cNvSpPr/>
          <p:nvPr/>
        </p:nvSpPr>
        <p:spPr>
          <a:xfrm>
            <a:off x="621792" y="64442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14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60114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631393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重機との接触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誘導員を置き合図を統一</a:t>
            </a:r>
            <a:endParaRPr lang="en-US" sz="2000" dirty="0"/>
          </a:p>
        </p:txBody>
      </p:sp>
      <p:sp>
        <p:nvSpPr>
          <p:cNvPr id="22" name="card1146"/>
          <p:cNvSpPr/>
          <p:nvPr/>
        </p:nvSpPr>
        <p:spPr>
          <a:xfrm>
            <a:off x="457200" y="758952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47-circle"/>
          <p:cNvSpPr/>
          <p:nvPr/>
        </p:nvSpPr>
        <p:spPr>
          <a:xfrm>
            <a:off x="621792" y="779297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14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94988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766267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取り違え防止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番号を2人で読み上げ確認</a:t>
            </a:r>
            <a:endParaRPr lang="en-US" sz="2000" dirty="0"/>
          </a:p>
        </p:txBody>
      </p:sp>
      <p:sp>
        <p:nvSpPr>
          <p:cNvPr id="26" name="card1148"/>
          <p:cNvSpPr/>
          <p:nvPr/>
        </p:nvSpPr>
        <p:spPr>
          <a:xfrm>
            <a:off x="457200" y="8938260"/>
            <a:ext cx="6647688" cy="1120140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49-circle"/>
          <p:cNvSpPr/>
          <p:nvPr/>
        </p:nvSpPr>
        <p:spPr>
          <a:xfrm>
            <a:off x="621792" y="914171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14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9862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1490472" y="9011412"/>
            <a:ext cx="5477256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作業員の心のケア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短時間交代・事後のケア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掘り起こし後の火葬の手順</a:t>
            </a:r>
            <a:endParaRPr lang="en-US" sz="2800" dirty="0"/>
          </a:p>
        </p:txBody>
      </p:sp>
      <p:sp>
        <p:nvSpPr>
          <p:cNvPr id="3" name="ic115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5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151"/>
          <p:cNvSpPr/>
          <p:nvPr/>
        </p:nvSpPr>
        <p:spPr>
          <a:xfrm>
            <a:off x="457200" y="160020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52"/>
          <p:cNvSpPr/>
          <p:nvPr/>
        </p:nvSpPr>
        <p:spPr>
          <a:xfrm>
            <a:off x="640080" y="172878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17287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63677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広域火葬で近隣自治体と調整</a:t>
            </a:r>
            <a:endParaRPr lang="en-US" sz="2000" dirty="0"/>
          </a:p>
        </p:txBody>
      </p:sp>
      <p:sp>
        <p:nvSpPr>
          <p:cNvPr id="9" name="card1153"/>
          <p:cNvSpPr/>
          <p:nvPr/>
        </p:nvSpPr>
        <p:spPr>
          <a:xfrm>
            <a:off x="457200" y="268033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54"/>
          <p:cNvSpPr/>
          <p:nvPr/>
        </p:nvSpPr>
        <p:spPr>
          <a:xfrm>
            <a:off x="640080" y="2808923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0080" y="280892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71691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許可書類の確認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改葬許可・火葬の許可</a:t>
            </a:r>
            <a:endParaRPr lang="en-US" sz="2000" dirty="0"/>
          </a:p>
        </p:txBody>
      </p:sp>
      <p:sp>
        <p:nvSpPr>
          <p:cNvPr id="13" name="card1155"/>
          <p:cNvSpPr/>
          <p:nvPr/>
        </p:nvSpPr>
        <p:spPr>
          <a:xfrm>
            <a:off x="457200" y="376047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56"/>
          <p:cNvSpPr/>
          <p:nvPr/>
        </p:nvSpPr>
        <p:spPr>
          <a:xfrm>
            <a:off x="640080" y="388905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88905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79704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番号と身元の再確認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台帳と照合・必要なら再検案</a:t>
            </a:r>
            <a:endParaRPr lang="en-US" sz="2000" dirty="0"/>
          </a:p>
        </p:txBody>
      </p:sp>
      <p:sp>
        <p:nvSpPr>
          <p:cNvPr id="17" name="card1157"/>
          <p:cNvSpPr/>
          <p:nvPr/>
        </p:nvSpPr>
        <p:spPr>
          <a:xfrm>
            <a:off x="457200" y="484060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58"/>
          <p:cNvSpPr/>
          <p:nvPr/>
        </p:nvSpPr>
        <p:spPr>
          <a:xfrm>
            <a:off x="640080" y="496919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40080" y="49691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87718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納体袋・棺を新しく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消毒し、番号を付け直さない</a:t>
            </a:r>
            <a:endParaRPr lang="en-US" sz="2000" dirty="0"/>
          </a:p>
        </p:txBody>
      </p:sp>
      <p:sp>
        <p:nvSpPr>
          <p:cNvPr id="21" name="card1159"/>
          <p:cNvSpPr/>
          <p:nvPr/>
        </p:nvSpPr>
        <p:spPr>
          <a:xfrm>
            <a:off x="457200" y="592074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60"/>
          <p:cNvSpPr/>
          <p:nvPr/>
        </p:nvSpPr>
        <p:spPr>
          <a:xfrm>
            <a:off x="640080" y="6049328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60493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95731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日時・火葬場・立会いの意向</a:t>
            </a:r>
            <a:endParaRPr lang="en-US" sz="2000" dirty="0"/>
          </a:p>
        </p:txBody>
      </p:sp>
      <p:sp>
        <p:nvSpPr>
          <p:cNvPr id="25" name="card1161"/>
          <p:cNvSpPr/>
          <p:nvPr/>
        </p:nvSpPr>
        <p:spPr>
          <a:xfrm>
            <a:off x="457200" y="700087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62"/>
          <p:cNvSpPr/>
          <p:nvPr/>
        </p:nvSpPr>
        <p:spPr>
          <a:xfrm>
            <a:off x="640080" y="7129463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" y="7129463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703745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専用車両で搬送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葬祭業者・霊柩車協会と連携</a:t>
            </a:r>
            <a:endParaRPr lang="en-US" sz="2000" dirty="0"/>
          </a:p>
        </p:txBody>
      </p:sp>
      <p:sp>
        <p:nvSpPr>
          <p:cNvPr id="29" name="card1163"/>
          <p:cNvSpPr/>
          <p:nvPr/>
        </p:nvSpPr>
        <p:spPr>
          <a:xfrm>
            <a:off x="457200" y="8081010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64"/>
          <p:cNvSpPr/>
          <p:nvPr/>
        </p:nvSpPr>
        <p:spPr>
          <a:xfrm>
            <a:off x="640080" y="8209597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40080" y="8209597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8117586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火葬と収骨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宗教・慣習に配慮する</a:t>
            </a:r>
            <a:endParaRPr lang="en-US" sz="2000" dirty="0"/>
          </a:p>
        </p:txBody>
      </p:sp>
      <p:sp>
        <p:nvSpPr>
          <p:cNvPr id="33" name="card1165"/>
          <p:cNvSpPr/>
          <p:nvPr/>
        </p:nvSpPr>
        <p:spPr>
          <a:xfrm>
            <a:off x="457200" y="9161145"/>
            <a:ext cx="6647688" cy="897255"/>
          </a:xfrm>
          <a:prstGeom prst="roundRect">
            <a:avLst>
              <a:gd name="adj" fmla="val 101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66"/>
          <p:cNvSpPr/>
          <p:nvPr/>
        </p:nvSpPr>
        <p:spPr>
          <a:xfrm>
            <a:off x="640080" y="92897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92897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1463040" y="9197721"/>
            <a:ext cx="5504688" cy="824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遺骨の引き渡しと記録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受領書・台帳を「改葬済」に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研修・訓練</a:t>
            </a:r>
            <a:endParaRPr lang="en-US" sz="2800" dirty="0"/>
          </a:p>
        </p:txBody>
      </p:sp>
      <p:sp>
        <p:nvSpPr>
          <p:cNvPr id="3" name="ic116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6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168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69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6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図上訓練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安置所・仮埋葬地の開設を想定</a:t>
            </a:r>
            <a:endParaRPr lang="en-US" sz="2000" dirty="0"/>
          </a:p>
        </p:txBody>
      </p:sp>
      <p:sp>
        <p:nvSpPr>
          <p:cNvPr id="9" name="card1170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71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7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実動訓練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候補施設で配置・搬送を確認</a:t>
            </a:r>
            <a:endParaRPr lang="en-US" sz="2000" dirty="0"/>
          </a:p>
        </p:txBody>
      </p:sp>
      <p:sp>
        <p:nvSpPr>
          <p:cNvPr id="13" name="card1172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73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17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防護具・納体袋の実技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着脱・収納・タグ記入を練習</a:t>
            </a:r>
            <a:endParaRPr lang="en-US" sz="2000" dirty="0"/>
          </a:p>
        </p:txBody>
      </p:sp>
      <p:sp>
        <p:nvSpPr>
          <p:cNvPr id="17" name="card1174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75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7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ご家族対応の演習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ロールプレイで言葉かけを練習</a:t>
            </a:r>
            <a:endParaRPr lang="en-US" sz="2000" dirty="0"/>
          </a:p>
        </p:txBody>
      </p:sp>
      <p:sp>
        <p:nvSpPr>
          <p:cNvPr id="21" name="card1176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77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17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惨事ストレスの事前教育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起こりうる反応と対処を学ぶ</a:t>
            </a:r>
            <a:endParaRPr lang="en-US" sz="2000" dirty="0"/>
          </a:p>
        </p:txBody>
      </p:sp>
      <p:sp>
        <p:nvSpPr>
          <p:cNvPr id="25" name="card1178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「知っている」から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「できる」へ。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関係機関と合同で定期的に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惨事ストレスとは</a:t>
            </a:r>
            <a:endParaRPr lang="en-US" sz="2800" dirty="0"/>
          </a:p>
        </p:txBody>
      </p:sp>
      <p:sp>
        <p:nvSpPr>
          <p:cNvPr id="3" name="ic1179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7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554480"/>
            <a:ext cx="6647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悲惨な現場での活動で生じる心身の反応。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誰にでも起こる「異常な事態への正常な反応」です。</a:t>
            </a:r>
            <a:endParaRPr lang="en-US" sz="2000" dirty="0"/>
          </a:p>
        </p:txBody>
      </p:sp>
      <p:sp>
        <p:nvSpPr>
          <p:cNvPr id="6" name="card1180"/>
          <p:cNvSpPr/>
          <p:nvPr/>
        </p:nvSpPr>
        <p:spPr>
          <a:xfrm>
            <a:off x="457200" y="2468880"/>
            <a:ext cx="6647688" cy="1474470"/>
          </a:xfrm>
          <a:prstGeom prst="roundRect">
            <a:avLst>
              <a:gd name="adj" fmla="val 62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81-circle"/>
          <p:cNvSpPr/>
          <p:nvPr/>
        </p:nvSpPr>
        <p:spPr>
          <a:xfrm>
            <a:off x="621792" y="284949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18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006410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542032"/>
            <a:ext cx="5477256" cy="1328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不眠・食欲低下・頭痛・強い疲労</a:t>
            </a:r>
            <a:endParaRPr lang="en-US" sz="2000" dirty="0"/>
          </a:p>
        </p:txBody>
      </p:sp>
      <p:sp>
        <p:nvSpPr>
          <p:cNvPr id="10" name="card1182"/>
          <p:cNvSpPr/>
          <p:nvPr/>
        </p:nvSpPr>
        <p:spPr>
          <a:xfrm>
            <a:off x="457200" y="4171950"/>
            <a:ext cx="6647688" cy="1474470"/>
          </a:xfrm>
          <a:prstGeom prst="roundRect">
            <a:avLst>
              <a:gd name="adj" fmla="val 62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83-circle"/>
          <p:cNvSpPr/>
          <p:nvPr/>
        </p:nvSpPr>
        <p:spPr>
          <a:xfrm>
            <a:off x="621792" y="45525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118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4709480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90472" y="4245102"/>
            <a:ext cx="5477256" cy="1328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不安・無力感・罪悪感・怒り</a:t>
            </a:r>
            <a:endParaRPr lang="en-US" sz="2000" dirty="0"/>
          </a:p>
        </p:txBody>
      </p:sp>
      <p:sp>
        <p:nvSpPr>
          <p:cNvPr id="14" name="card1184"/>
          <p:cNvSpPr/>
          <p:nvPr/>
        </p:nvSpPr>
        <p:spPr>
          <a:xfrm>
            <a:off x="457200" y="5875020"/>
            <a:ext cx="6647688" cy="1474470"/>
          </a:xfrm>
          <a:prstGeom prst="roundRect">
            <a:avLst>
              <a:gd name="adj" fmla="val 62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85-circle"/>
          <p:cNvSpPr/>
          <p:nvPr/>
        </p:nvSpPr>
        <p:spPr>
          <a:xfrm>
            <a:off x="621792" y="625563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118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6412550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5948172"/>
            <a:ext cx="5477256" cy="1328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思考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集中できない・場面や臭いがよみがえる</a:t>
            </a:r>
            <a:endParaRPr lang="en-US" sz="2000" dirty="0"/>
          </a:p>
        </p:txBody>
      </p:sp>
      <p:sp>
        <p:nvSpPr>
          <p:cNvPr id="18" name="card1186"/>
          <p:cNvSpPr/>
          <p:nvPr/>
        </p:nvSpPr>
        <p:spPr>
          <a:xfrm>
            <a:off x="457200" y="7578090"/>
            <a:ext cx="6647688" cy="1474470"/>
          </a:xfrm>
          <a:prstGeom prst="roundRect">
            <a:avLst>
              <a:gd name="adj" fmla="val 62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87-circle"/>
          <p:cNvSpPr/>
          <p:nvPr/>
        </p:nvSpPr>
        <p:spPr>
          <a:xfrm>
            <a:off x="621792" y="795870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18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8115620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90472" y="7651242"/>
            <a:ext cx="5477256" cy="1328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飲酒・喫煙の増加・人を避ける</a:t>
            </a:r>
            <a:endParaRPr lang="en-US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457200" y="9509760"/>
            <a:ext cx="5916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数週間以上続く・悪化する場合は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専門家の支援につなぐ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心のケア①　活動前・活動中</a:t>
            </a:r>
            <a:endParaRPr lang="en-US" sz="2800" dirty="0"/>
          </a:p>
        </p:txBody>
      </p:sp>
      <p:sp>
        <p:nvSpPr>
          <p:cNvPr id="3" name="ic1188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8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189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90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9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活動前に状況を伝える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現場の様子を事前に知らせる</a:t>
            </a:r>
            <a:endParaRPr lang="en-US" sz="2000" dirty="0"/>
          </a:p>
        </p:txBody>
      </p:sp>
      <p:sp>
        <p:nvSpPr>
          <p:cNvPr id="9" name="card1191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92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9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交代制で長時間を避ける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時間を区切り休憩を確保</a:t>
            </a:r>
            <a:endParaRPr lang="en-US" sz="2000" dirty="0"/>
          </a:p>
        </p:txBody>
      </p:sp>
      <p:sp>
        <p:nvSpPr>
          <p:cNvPr id="13" name="card1193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94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19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バディ（2人1組）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17" name="card1195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96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19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休憩所・食事・水分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御遺体から離れた場所で</a:t>
            </a:r>
            <a:endParaRPr lang="en-US" sz="2000" dirty="0"/>
          </a:p>
        </p:txBody>
      </p:sp>
      <p:sp>
        <p:nvSpPr>
          <p:cNvPr id="21" name="card1197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98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19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経験の浅い人に配慮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単独で担当させない</a:t>
            </a:r>
            <a:endParaRPr lang="en-US" sz="2000" dirty="0"/>
          </a:p>
        </p:txBody>
      </p:sp>
      <p:sp>
        <p:nvSpPr>
          <p:cNvPr id="25" name="card1199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85800" y="8930640"/>
            <a:ext cx="6190488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若い職員・未経験者は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特に影響を受けやすい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心のケア②　活動後</a:t>
            </a:r>
            <a:endParaRPr lang="en-US" sz="2800" dirty="0"/>
          </a:p>
        </p:txBody>
      </p:sp>
      <p:sp>
        <p:nvSpPr>
          <p:cNvPr id="3" name="ic120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01"/>
          <p:cNvSpPr/>
          <p:nvPr/>
        </p:nvSpPr>
        <p:spPr>
          <a:xfrm>
            <a:off x="457200" y="1600200"/>
            <a:ext cx="6647688" cy="1577340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02-circle"/>
          <p:cNvSpPr/>
          <p:nvPr/>
        </p:nvSpPr>
        <p:spPr>
          <a:xfrm>
            <a:off x="621792" y="203225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0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18916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431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終了時の短いミーティング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労い・情報共有・体調確認</a:t>
            </a:r>
            <a:endParaRPr lang="en-US" sz="2000" dirty="0"/>
          </a:p>
        </p:txBody>
      </p:sp>
      <p:sp>
        <p:nvSpPr>
          <p:cNvPr id="9" name="card1203"/>
          <p:cNvSpPr/>
          <p:nvPr/>
        </p:nvSpPr>
        <p:spPr>
          <a:xfrm>
            <a:off x="457200" y="3406140"/>
            <a:ext cx="6647688" cy="1577340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04-circle"/>
          <p:cNvSpPr/>
          <p:nvPr/>
        </p:nvSpPr>
        <p:spPr>
          <a:xfrm>
            <a:off x="621792" y="383819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0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9510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479292"/>
            <a:ext cx="5477256" cy="1431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セルフケア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睡眠・食事・話せる相手</a:t>
            </a:r>
            <a:endParaRPr lang="en-US" sz="2000" dirty="0"/>
          </a:p>
        </p:txBody>
      </p:sp>
      <p:sp>
        <p:nvSpPr>
          <p:cNvPr id="13" name="card1205"/>
          <p:cNvSpPr/>
          <p:nvPr/>
        </p:nvSpPr>
        <p:spPr>
          <a:xfrm>
            <a:off x="457200" y="5212080"/>
            <a:ext cx="6647688" cy="1577340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06-circle"/>
          <p:cNvSpPr/>
          <p:nvPr/>
        </p:nvSpPr>
        <p:spPr>
          <a:xfrm>
            <a:off x="621792" y="564413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0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80104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5285232"/>
            <a:ext cx="5477256" cy="1431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ストレスチェック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活動後と1か月後などに</a:t>
            </a:r>
            <a:endParaRPr lang="en-US" sz="2000" dirty="0"/>
          </a:p>
        </p:txBody>
      </p:sp>
      <p:sp>
        <p:nvSpPr>
          <p:cNvPr id="17" name="card1207"/>
          <p:cNvSpPr/>
          <p:nvPr/>
        </p:nvSpPr>
        <p:spPr>
          <a:xfrm>
            <a:off x="457200" y="7018020"/>
            <a:ext cx="6647688" cy="1577340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08-circle"/>
          <p:cNvSpPr/>
          <p:nvPr/>
        </p:nvSpPr>
        <p:spPr>
          <a:xfrm>
            <a:off x="621792" y="745007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0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760698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7091172"/>
            <a:ext cx="5477256" cy="1431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相談窓口・専門家へ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組織として相談しやすく</a:t>
            </a:r>
            <a:endParaRPr lang="en-US" sz="2000" dirty="0"/>
          </a:p>
        </p:txBody>
      </p:sp>
      <p:sp>
        <p:nvSpPr>
          <p:cNvPr id="21" name="card1209"/>
          <p:cNvSpPr/>
          <p:nvPr/>
        </p:nvSpPr>
        <p:spPr>
          <a:xfrm>
            <a:off x="457200" y="882396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8869680"/>
            <a:ext cx="60990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体験や感情を無理に語らせない。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話したい人が話せる場をつくる。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職員の惨事ストレス①　置かれる状況</a:t>
            </a:r>
            <a:endParaRPr lang="en-US" sz="2800" dirty="0"/>
          </a:p>
        </p:txBody>
      </p:sp>
      <p:sp>
        <p:nvSpPr>
          <p:cNvPr id="3" name="ic121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1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1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1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21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自分も被災者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家族・自宅の被害を抱えて働く</a:t>
            </a:r>
            <a:endParaRPr lang="en-US" sz="2000" dirty="0"/>
          </a:p>
        </p:txBody>
      </p:sp>
      <p:sp>
        <p:nvSpPr>
          <p:cNvPr id="9" name="card121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1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1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経験のない業務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御遺体の収容・管理は非日常</a:t>
            </a:r>
            <a:endParaRPr lang="en-US" sz="2000" dirty="0"/>
          </a:p>
        </p:txBody>
      </p:sp>
      <p:sp>
        <p:nvSpPr>
          <p:cNvPr id="13" name="card121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1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21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遺族の悲しみと怒り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やり場のない感情を受け止める</a:t>
            </a:r>
            <a:endParaRPr lang="en-US" sz="2000" dirty="0"/>
          </a:p>
        </p:txBody>
      </p:sp>
      <p:sp>
        <p:nvSpPr>
          <p:cNvPr id="17" name="card121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1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1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知人・子どもの御遺体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地域の顔見知りに対面する</a:t>
            </a:r>
            <a:endParaRPr lang="en-US" sz="2000" dirty="0"/>
          </a:p>
        </p:txBody>
      </p:sp>
      <p:sp>
        <p:nvSpPr>
          <p:cNvPr id="21" name="card121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2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22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長時間勤務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交代要員がなく休めない</a:t>
            </a:r>
            <a:endParaRPr lang="en-US" sz="2000" dirty="0"/>
          </a:p>
        </p:txBody>
      </p:sp>
      <p:sp>
        <p:nvSpPr>
          <p:cNvPr id="25" name="card122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2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22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休みにくい立場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住民の目があり弱音を吐けない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職員の惨事ストレス②　兆候</a:t>
            </a:r>
            <a:endParaRPr lang="en-US" sz="2800" dirty="0"/>
          </a:p>
        </p:txBody>
      </p:sp>
      <p:sp>
        <p:nvSpPr>
          <p:cNvPr id="3" name="ic122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2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24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5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2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眠れない・悪夢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寝つけない、夜中に目が覚める</a:t>
            </a:r>
            <a:endParaRPr lang="en-US" sz="2000" dirty="0"/>
          </a:p>
        </p:txBody>
      </p:sp>
      <p:sp>
        <p:nvSpPr>
          <p:cNvPr id="9" name="card1226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27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22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食べられない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食欲低下・吐き気</a:t>
            </a:r>
            <a:endParaRPr lang="en-US" sz="2000" dirty="0"/>
          </a:p>
        </p:txBody>
      </p:sp>
      <p:sp>
        <p:nvSpPr>
          <p:cNvPr id="13" name="card1228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29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2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イライラする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怒りっぽい・涙もろい</a:t>
            </a:r>
            <a:endParaRPr lang="en-US" sz="2000" dirty="0"/>
          </a:p>
        </p:txBody>
      </p:sp>
      <p:sp>
        <p:nvSpPr>
          <p:cNvPr id="17" name="card1230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31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3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ミス・物忘れ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集中できず判断が遅れる</a:t>
            </a:r>
            <a:endParaRPr lang="en-US" sz="2000" dirty="0"/>
          </a:p>
        </p:txBody>
      </p:sp>
      <p:sp>
        <p:nvSpPr>
          <p:cNvPr id="21" name="card1232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33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3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無口・孤立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人を避け、話さなくなる</a:t>
            </a:r>
            <a:endParaRPr lang="en-US" sz="2000" dirty="0"/>
          </a:p>
        </p:txBody>
      </p:sp>
      <p:sp>
        <p:nvSpPr>
          <p:cNvPr id="25" name="card1234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35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23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飲酒・喫煙の増加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眠るために飲む</a:t>
            </a:r>
            <a:endParaRPr lang="en-US" sz="2000" dirty="0"/>
          </a:p>
        </p:txBody>
      </p:sp>
      <p:sp>
        <p:nvSpPr>
          <p:cNvPr id="29" name="card1236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37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1" name="ic123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休まず働き続ける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休むことに罪悪感がある</a:t>
            </a:r>
            <a:endParaRPr lang="en-US" sz="2000" dirty="0"/>
          </a:p>
        </p:txBody>
      </p:sp>
      <p:sp>
        <p:nvSpPr>
          <p:cNvPr id="33" name="card1238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239-circle"/>
          <p:cNvSpPr/>
          <p:nvPr/>
        </p:nvSpPr>
        <p:spPr>
          <a:xfrm>
            <a:off x="621792" y="933831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5" name="ic123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7" y="9466555"/>
            <a:ext cx="326441" cy="326441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1360170" y="92743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場面・臭いがよみがえる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急に思い出してつらくなる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職員の惨事ストレス③　心構え</a:t>
            </a:r>
            <a:endParaRPr lang="en-US" sz="2800" dirty="0"/>
          </a:p>
        </p:txBody>
      </p:sp>
      <p:sp>
        <p:nvSpPr>
          <p:cNvPr id="3" name="ic1240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4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41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42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4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何を見るか事前に知る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現場の様子を聞いてから入る</a:t>
            </a:r>
            <a:endParaRPr lang="en-US" sz="2000" dirty="0"/>
          </a:p>
        </p:txBody>
      </p:sp>
      <p:sp>
        <p:nvSpPr>
          <p:cNvPr id="9" name="card1243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4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124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反応は自然なこと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誰にでも起こる、弱さではない</a:t>
            </a:r>
            <a:endParaRPr lang="en-US" sz="2000" dirty="0"/>
          </a:p>
        </p:txBody>
      </p:sp>
      <p:sp>
        <p:nvSpPr>
          <p:cNvPr id="13" name="card1245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46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4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一人で抱えない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仲間と分かち合ってよい</a:t>
            </a:r>
            <a:endParaRPr lang="en-US" sz="2000" dirty="0"/>
          </a:p>
        </p:txBody>
      </p:sp>
      <p:sp>
        <p:nvSpPr>
          <p:cNvPr id="17" name="card1247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48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4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時間と役割を区切る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終わりの時間を決めて働く</a:t>
            </a:r>
            <a:endParaRPr lang="en-US" sz="2000" dirty="0"/>
          </a:p>
        </p:txBody>
      </p:sp>
      <p:sp>
        <p:nvSpPr>
          <p:cNvPr id="21" name="card1249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50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5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完璧を求めない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できたことに目を向ける</a:t>
            </a:r>
            <a:endParaRPr lang="en-US" sz="2000" dirty="0"/>
          </a:p>
        </p:txBody>
      </p:sp>
      <p:sp>
        <p:nvSpPr>
          <p:cNvPr id="25" name="card1251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52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5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交代を申し出てよい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つらい時は遠慮なく伝える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職員の惨事ストレス④　セルフケア</a:t>
            </a:r>
            <a:endParaRPr lang="en-US" sz="2800" dirty="0"/>
          </a:p>
        </p:txBody>
      </p:sp>
      <p:sp>
        <p:nvSpPr>
          <p:cNvPr id="3" name="ic125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5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54"/>
          <p:cNvSpPr/>
          <p:nvPr/>
        </p:nvSpPr>
        <p:spPr>
          <a:xfrm>
            <a:off x="457200" y="1600200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55-circle"/>
          <p:cNvSpPr/>
          <p:nvPr/>
        </p:nvSpPr>
        <p:spPr>
          <a:xfrm>
            <a:off x="621792" y="1749770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5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06681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眠る・食べる・飲む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少しでも睡眠と食事・水分を</a:t>
            </a:r>
            <a:endParaRPr lang="en-US" sz="2000" dirty="0"/>
          </a:p>
        </p:txBody>
      </p:sp>
      <p:sp>
        <p:nvSpPr>
          <p:cNvPr id="9" name="card1256"/>
          <p:cNvSpPr/>
          <p:nvPr/>
        </p:nvSpPr>
        <p:spPr>
          <a:xfrm>
            <a:off x="457200" y="2841171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57-circle"/>
          <p:cNvSpPr/>
          <p:nvPr/>
        </p:nvSpPr>
        <p:spPr>
          <a:xfrm>
            <a:off x="621792" y="2990741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5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147652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2914323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現場から離れて休む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休憩は別の場所で</a:t>
            </a:r>
            <a:endParaRPr lang="en-US" sz="2000" dirty="0"/>
          </a:p>
        </p:txBody>
      </p:sp>
      <p:sp>
        <p:nvSpPr>
          <p:cNvPr id="13" name="card1258"/>
          <p:cNvSpPr/>
          <p:nvPr/>
        </p:nvSpPr>
        <p:spPr>
          <a:xfrm>
            <a:off x="457200" y="4082143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59-circle"/>
          <p:cNvSpPr/>
          <p:nvPr/>
        </p:nvSpPr>
        <p:spPr>
          <a:xfrm>
            <a:off x="621792" y="4231713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5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388624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4155295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ゆっくり息を吐く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4秒吸って、6〜8秒で吐く</a:t>
            </a:r>
            <a:endParaRPr lang="en-US" sz="2000" dirty="0"/>
          </a:p>
        </p:txBody>
      </p:sp>
      <p:sp>
        <p:nvSpPr>
          <p:cNvPr id="17" name="card1260"/>
          <p:cNvSpPr/>
          <p:nvPr/>
        </p:nvSpPr>
        <p:spPr>
          <a:xfrm>
            <a:off x="457200" y="5323114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61-circle"/>
          <p:cNvSpPr/>
          <p:nvPr/>
        </p:nvSpPr>
        <p:spPr>
          <a:xfrm>
            <a:off x="621792" y="54726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6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562959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5396266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入浴・着替えで区切る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仕事と生活の区切りをつける</a:t>
            </a:r>
            <a:endParaRPr lang="en-US" sz="2000" dirty="0"/>
          </a:p>
        </p:txBody>
      </p:sp>
      <p:sp>
        <p:nvSpPr>
          <p:cNvPr id="21" name="card1262"/>
          <p:cNvSpPr/>
          <p:nvPr/>
        </p:nvSpPr>
        <p:spPr>
          <a:xfrm>
            <a:off x="457200" y="6564086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63-circle"/>
          <p:cNvSpPr/>
          <p:nvPr/>
        </p:nvSpPr>
        <p:spPr>
          <a:xfrm>
            <a:off x="621792" y="6713655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26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6870566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6637238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信頼できる人と話す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話したい時に、話せる範囲で</a:t>
            </a:r>
            <a:endParaRPr lang="en-US" sz="2000" dirty="0"/>
          </a:p>
        </p:txBody>
      </p:sp>
      <p:sp>
        <p:nvSpPr>
          <p:cNvPr id="25" name="card1264"/>
          <p:cNvSpPr/>
          <p:nvPr/>
        </p:nvSpPr>
        <p:spPr>
          <a:xfrm>
            <a:off x="457200" y="7805057"/>
            <a:ext cx="6647688" cy="1012371"/>
          </a:xfrm>
          <a:prstGeom prst="roundRect">
            <a:avLst>
              <a:gd name="adj" fmla="val 90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65-circle"/>
          <p:cNvSpPr/>
          <p:nvPr/>
        </p:nvSpPr>
        <p:spPr>
          <a:xfrm>
            <a:off x="621792" y="7954627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26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8111538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490472" y="7878209"/>
            <a:ext cx="5477256" cy="86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お酒に頼らない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眠りが浅くなり回復が遅れる</a:t>
            </a:r>
            <a:endParaRPr lang="en-US" sz="2000" dirty="0"/>
          </a:p>
        </p:txBody>
      </p:sp>
      <p:sp>
        <p:nvSpPr>
          <p:cNvPr id="29" name="card1266"/>
          <p:cNvSpPr/>
          <p:nvPr/>
        </p:nvSpPr>
        <p:spPr>
          <a:xfrm>
            <a:off x="457200" y="9046029"/>
            <a:ext cx="6647688" cy="1012371"/>
          </a:xfrm>
          <a:prstGeom prst="roundRect">
            <a:avLst>
              <a:gd name="adj" fmla="val 9032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9137469"/>
            <a:ext cx="6190488" cy="829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2週間以上続く・悪化する時は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専門家に相談する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職員の惨事ストレス⑤　相互ケア</a:t>
            </a:r>
            <a:endParaRPr lang="en-US" sz="2800" dirty="0"/>
          </a:p>
        </p:txBody>
      </p:sp>
      <p:sp>
        <p:nvSpPr>
          <p:cNvPr id="3" name="ic126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6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68"/>
          <p:cNvSpPr/>
          <p:nvPr/>
        </p:nvSpPr>
        <p:spPr>
          <a:xfrm>
            <a:off x="457200" y="16002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69-circle"/>
          <p:cNvSpPr/>
          <p:nvPr/>
        </p:nvSpPr>
        <p:spPr>
          <a:xfrm>
            <a:off x="621792" y="17373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26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7" y="1865605"/>
            <a:ext cx="326441" cy="32644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60170" y="16733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2人1組で声かけ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9" name="card1270"/>
          <p:cNvSpPr/>
          <p:nvPr/>
        </p:nvSpPr>
        <p:spPr>
          <a:xfrm>
            <a:off x="457200" y="26860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71-circle"/>
          <p:cNvSpPr/>
          <p:nvPr/>
        </p:nvSpPr>
        <p:spPr>
          <a:xfrm>
            <a:off x="621792" y="2823210"/>
            <a:ext cx="582930" cy="58293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7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7" y="2951455"/>
            <a:ext cx="326441" cy="32644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60170" y="27592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具体的にたずねる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「眠れてる？食べてる？」</a:t>
            </a:r>
            <a:endParaRPr lang="en-US" sz="2000" dirty="0"/>
          </a:p>
        </p:txBody>
      </p:sp>
      <p:sp>
        <p:nvSpPr>
          <p:cNvPr id="13" name="card1272"/>
          <p:cNvSpPr/>
          <p:nvPr/>
        </p:nvSpPr>
        <p:spPr>
          <a:xfrm>
            <a:off x="457200" y="37719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73-circle"/>
          <p:cNvSpPr/>
          <p:nvPr/>
        </p:nvSpPr>
        <p:spPr>
          <a:xfrm>
            <a:off x="621792" y="3909060"/>
            <a:ext cx="582930" cy="5829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7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7" y="4037305"/>
            <a:ext cx="326441" cy="32644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60170" y="38450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否定せずに聴く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無理に聞き出さない</a:t>
            </a:r>
            <a:endParaRPr lang="en-US" sz="2000" dirty="0"/>
          </a:p>
        </p:txBody>
      </p:sp>
      <p:sp>
        <p:nvSpPr>
          <p:cNvPr id="17" name="card1274"/>
          <p:cNvSpPr/>
          <p:nvPr/>
        </p:nvSpPr>
        <p:spPr>
          <a:xfrm>
            <a:off x="457200" y="48577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75-circle"/>
          <p:cNvSpPr/>
          <p:nvPr/>
        </p:nvSpPr>
        <p:spPr>
          <a:xfrm>
            <a:off x="621792" y="4994910"/>
            <a:ext cx="582930" cy="58293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27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7" y="5123155"/>
            <a:ext cx="326441" cy="32644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60170" y="49309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休憩・交代をすすめる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「少し休もう」と声をかける</a:t>
            </a:r>
            <a:endParaRPr lang="en-US" sz="2000" dirty="0"/>
          </a:p>
        </p:txBody>
      </p:sp>
      <p:sp>
        <p:nvSpPr>
          <p:cNvPr id="21" name="card1276"/>
          <p:cNvSpPr/>
          <p:nvPr/>
        </p:nvSpPr>
        <p:spPr>
          <a:xfrm>
            <a:off x="457200" y="59436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77-circle"/>
          <p:cNvSpPr/>
          <p:nvPr/>
        </p:nvSpPr>
        <p:spPr>
          <a:xfrm>
            <a:off x="621792" y="6080760"/>
            <a:ext cx="582930" cy="58293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27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37" y="6209005"/>
            <a:ext cx="326441" cy="32644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60170" y="60167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管理者の役割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労い・勤務時間の管理</a:t>
            </a:r>
            <a:endParaRPr lang="en-US" sz="2000" dirty="0"/>
          </a:p>
        </p:txBody>
      </p:sp>
      <p:sp>
        <p:nvSpPr>
          <p:cNvPr id="25" name="card1278"/>
          <p:cNvSpPr/>
          <p:nvPr/>
        </p:nvSpPr>
        <p:spPr>
          <a:xfrm>
            <a:off x="457200" y="70294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79-circle"/>
          <p:cNvSpPr/>
          <p:nvPr/>
        </p:nvSpPr>
        <p:spPr>
          <a:xfrm>
            <a:off x="621792" y="7166610"/>
            <a:ext cx="582930" cy="58293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7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037" y="7294855"/>
            <a:ext cx="326441" cy="326441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60170" y="710260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専門家へつなぐ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気になる人は早めに相談</a:t>
            </a:r>
            <a:endParaRPr lang="en-US" sz="2000" dirty="0"/>
          </a:p>
        </p:txBody>
      </p:sp>
      <p:sp>
        <p:nvSpPr>
          <p:cNvPr id="29" name="card1280"/>
          <p:cNvSpPr/>
          <p:nvPr/>
        </p:nvSpPr>
        <p:spPr>
          <a:xfrm>
            <a:off x="457200" y="811530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81-circle"/>
          <p:cNvSpPr/>
          <p:nvPr/>
        </p:nvSpPr>
        <p:spPr>
          <a:xfrm>
            <a:off x="621792" y="8252460"/>
            <a:ext cx="582930" cy="58293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28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37" y="8380705"/>
            <a:ext cx="326441" cy="326441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360170" y="8188452"/>
            <a:ext cx="5607558" cy="710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職員の家族にも配慮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家族の安否・生活を支える</a:t>
            </a:r>
            <a:endParaRPr lang="en-US" sz="2000" dirty="0"/>
          </a:p>
        </p:txBody>
      </p:sp>
      <p:sp>
        <p:nvSpPr>
          <p:cNvPr id="33" name="card1282"/>
          <p:cNvSpPr/>
          <p:nvPr/>
        </p:nvSpPr>
        <p:spPr>
          <a:xfrm>
            <a:off x="457200" y="9201150"/>
            <a:ext cx="6647688" cy="85725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85800" y="9292590"/>
            <a:ext cx="6190488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仲間を気づかうことが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自分を守ることにもなる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作業員の配置と健康管理</a:t>
            </a:r>
            <a:endParaRPr lang="en-US" sz="2800" dirty="0"/>
          </a:p>
        </p:txBody>
      </p:sp>
      <p:sp>
        <p:nvSpPr>
          <p:cNvPr id="3" name="ic1283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6" name="card1284"/>
          <p:cNvSpPr/>
          <p:nvPr/>
        </p:nvSpPr>
        <p:spPr>
          <a:xfrm>
            <a:off x="457200" y="1600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285-circle"/>
          <p:cNvSpPr/>
          <p:nvPr/>
        </p:nvSpPr>
        <p:spPr>
          <a:xfrm>
            <a:off x="621792" y="18531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28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01009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673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若い職員への配慮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21歳未満は御遺体作業を避ける</a:t>
            </a:r>
            <a:endParaRPr lang="en-US" sz="2000" dirty="0"/>
          </a:p>
        </p:txBody>
      </p:sp>
      <p:sp>
        <p:nvSpPr>
          <p:cNvPr id="10" name="card1286"/>
          <p:cNvSpPr/>
          <p:nvPr/>
        </p:nvSpPr>
        <p:spPr>
          <a:xfrm>
            <a:off x="457200" y="30480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287-circle"/>
          <p:cNvSpPr/>
          <p:nvPr/>
        </p:nvSpPr>
        <p:spPr>
          <a:xfrm>
            <a:off x="621792" y="330098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28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45789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490472" y="31211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水分を多めに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必要量が普段の3〜4倍になることも</a:t>
            </a:r>
            <a:endParaRPr lang="en-US" sz="2000" dirty="0"/>
          </a:p>
        </p:txBody>
      </p:sp>
      <p:sp>
        <p:nvSpPr>
          <p:cNvPr id="14" name="card1288"/>
          <p:cNvSpPr/>
          <p:nvPr/>
        </p:nvSpPr>
        <p:spPr>
          <a:xfrm>
            <a:off x="457200" y="44958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89-circle"/>
          <p:cNvSpPr/>
          <p:nvPr/>
        </p:nvSpPr>
        <p:spPr>
          <a:xfrm>
            <a:off x="621792" y="47487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128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90569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5689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飲食は作業場の外で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ふたのない容器を置かない</a:t>
            </a:r>
            <a:endParaRPr lang="en-US" sz="2000" dirty="0"/>
          </a:p>
        </p:txBody>
      </p:sp>
      <p:sp>
        <p:nvSpPr>
          <p:cNvPr id="18" name="card1290"/>
          <p:cNvSpPr/>
          <p:nvPr/>
        </p:nvSpPr>
        <p:spPr>
          <a:xfrm>
            <a:off x="457200" y="59436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291-circle"/>
          <p:cNvSpPr/>
          <p:nvPr/>
        </p:nvSpPr>
        <p:spPr>
          <a:xfrm>
            <a:off x="621792" y="61965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129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635349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490472" y="60167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最終日に振り返り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チームで体験を分かち合う</a:t>
            </a:r>
            <a:endParaRPr lang="en-US" sz="2000" dirty="0"/>
          </a:p>
        </p:txBody>
      </p:sp>
      <p:sp>
        <p:nvSpPr>
          <p:cNvPr id="22" name="card1292"/>
          <p:cNvSpPr/>
          <p:nvPr/>
        </p:nvSpPr>
        <p:spPr>
          <a:xfrm>
            <a:off x="457200" y="73914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293-circle"/>
          <p:cNvSpPr/>
          <p:nvPr/>
        </p:nvSpPr>
        <p:spPr>
          <a:xfrm>
            <a:off x="621792" y="764438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129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7801295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74645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1週間後にも集まる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心身の様子を確かめ合う</a:t>
            </a:r>
            <a:endParaRPr lang="en-US" sz="2000" dirty="0"/>
          </a:p>
        </p:txBody>
      </p:sp>
      <p:sp>
        <p:nvSpPr>
          <p:cNvPr id="26" name="card1294"/>
          <p:cNvSpPr/>
          <p:nvPr/>
        </p:nvSpPr>
        <p:spPr>
          <a:xfrm>
            <a:off x="457200" y="8839200"/>
            <a:ext cx="6647688" cy="121920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295-circle"/>
          <p:cNvSpPr/>
          <p:nvPr/>
        </p:nvSpPr>
        <p:spPr>
          <a:xfrm>
            <a:off x="621792" y="90921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129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03" y="9249095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490472" y="8912352"/>
            <a:ext cx="5477256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長引く反応は早めに相談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平時の準備チェックリスト</a:t>
            </a:r>
            <a:endParaRPr lang="en-US" sz="2800" dirty="0"/>
          </a:p>
        </p:txBody>
      </p:sp>
      <p:sp>
        <p:nvSpPr>
          <p:cNvPr id="3" name="ic1296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9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297"/>
          <p:cNvSpPr/>
          <p:nvPr/>
        </p:nvSpPr>
        <p:spPr>
          <a:xfrm>
            <a:off x="457200" y="1600200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box0"/>
          <p:cNvSpPr/>
          <p:nvPr/>
        </p:nvSpPr>
        <p:spPr>
          <a:xfrm>
            <a:off x="685800" y="175107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325880" y="1600200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遺体安置所の候補施設を指定した</a:t>
            </a:r>
            <a:endParaRPr lang="en-US" sz="2000" dirty="0"/>
          </a:p>
        </p:txBody>
      </p:sp>
      <p:sp>
        <p:nvSpPr>
          <p:cNvPr id="8" name="card1298"/>
          <p:cNvSpPr/>
          <p:nvPr/>
        </p:nvSpPr>
        <p:spPr>
          <a:xfrm>
            <a:off x="457200" y="2455164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box1"/>
          <p:cNvSpPr/>
          <p:nvPr/>
        </p:nvSpPr>
        <p:spPr>
          <a:xfrm>
            <a:off x="685800" y="260604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325880" y="2455164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施設管理者・葬祭業者と協定がある</a:t>
            </a:r>
            <a:endParaRPr lang="en-US" sz="2000" dirty="0"/>
          </a:p>
        </p:txBody>
      </p:sp>
      <p:sp>
        <p:nvSpPr>
          <p:cNvPr id="11" name="card1299"/>
          <p:cNvSpPr/>
          <p:nvPr/>
        </p:nvSpPr>
        <p:spPr>
          <a:xfrm>
            <a:off x="457200" y="3310128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box2"/>
          <p:cNvSpPr/>
          <p:nvPr/>
        </p:nvSpPr>
        <p:spPr>
          <a:xfrm>
            <a:off x="685800" y="346100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325880" y="3310128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関係機関の連絡先・役割を確認した</a:t>
            </a:r>
            <a:endParaRPr lang="en-US" sz="2000" dirty="0"/>
          </a:p>
        </p:txBody>
      </p:sp>
      <p:sp>
        <p:nvSpPr>
          <p:cNvPr id="14" name="card1300"/>
          <p:cNvSpPr/>
          <p:nvPr/>
        </p:nvSpPr>
        <p:spPr>
          <a:xfrm>
            <a:off x="457200" y="4165092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box3"/>
          <p:cNvSpPr/>
          <p:nvPr/>
        </p:nvSpPr>
        <p:spPr>
          <a:xfrm>
            <a:off x="685800" y="431596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325880" y="4165092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防護具・資機材の備蓄数を把握した</a:t>
            </a:r>
            <a:endParaRPr lang="en-US" sz="2000" dirty="0"/>
          </a:p>
        </p:txBody>
      </p:sp>
      <p:sp>
        <p:nvSpPr>
          <p:cNvPr id="17" name="card1301"/>
          <p:cNvSpPr/>
          <p:nvPr/>
        </p:nvSpPr>
        <p:spPr>
          <a:xfrm>
            <a:off x="457200" y="5020056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box4"/>
          <p:cNvSpPr/>
          <p:nvPr/>
        </p:nvSpPr>
        <p:spPr>
          <a:xfrm>
            <a:off x="685800" y="517093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325880" y="5020056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番号管理・記録様式を整えた</a:t>
            </a:r>
            <a:endParaRPr lang="en-US" sz="2000" dirty="0"/>
          </a:p>
        </p:txBody>
      </p:sp>
      <p:sp>
        <p:nvSpPr>
          <p:cNvPr id="20" name="card1302"/>
          <p:cNvSpPr/>
          <p:nvPr/>
        </p:nvSpPr>
        <p:spPr>
          <a:xfrm>
            <a:off x="457200" y="5875020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box5"/>
          <p:cNvSpPr/>
          <p:nvPr/>
        </p:nvSpPr>
        <p:spPr>
          <a:xfrm>
            <a:off x="685800" y="602589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325880" y="5875020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広域火葬の手順を確認した</a:t>
            </a:r>
            <a:endParaRPr lang="en-US" sz="2000" dirty="0"/>
          </a:p>
        </p:txBody>
      </p:sp>
      <p:sp>
        <p:nvSpPr>
          <p:cNvPr id="23" name="card1303"/>
          <p:cNvSpPr/>
          <p:nvPr/>
        </p:nvSpPr>
        <p:spPr>
          <a:xfrm>
            <a:off x="457200" y="6729984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box6"/>
          <p:cNvSpPr/>
          <p:nvPr/>
        </p:nvSpPr>
        <p:spPr>
          <a:xfrm>
            <a:off x="685800" y="688086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325880" y="6729984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仮埋葬の候補地を選定した</a:t>
            </a:r>
            <a:endParaRPr lang="en-US" sz="2000" dirty="0"/>
          </a:p>
        </p:txBody>
      </p:sp>
      <p:sp>
        <p:nvSpPr>
          <p:cNvPr id="26" name="card1304"/>
          <p:cNvSpPr/>
          <p:nvPr/>
        </p:nvSpPr>
        <p:spPr>
          <a:xfrm>
            <a:off x="457200" y="7584948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box7"/>
          <p:cNvSpPr/>
          <p:nvPr/>
        </p:nvSpPr>
        <p:spPr>
          <a:xfrm>
            <a:off x="685800" y="773582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1325880" y="7584948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タグ様式・納体袋を備蓄した</a:t>
            </a:r>
            <a:endParaRPr lang="en-US" sz="2000" dirty="0"/>
          </a:p>
        </p:txBody>
      </p:sp>
      <p:sp>
        <p:nvSpPr>
          <p:cNvPr id="29" name="card1305"/>
          <p:cNvSpPr/>
          <p:nvPr/>
        </p:nvSpPr>
        <p:spPr>
          <a:xfrm>
            <a:off x="457200" y="8439912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box8"/>
          <p:cNvSpPr/>
          <p:nvPr/>
        </p:nvSpPr>
        <p:spPr>
          <a:xfrm>
            <a:off x="685800" y="859078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1325880" y="8439912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合同訓練を年1回以上行っている</a:t>
            </a:r>
            <a:endParaRPr lang="en-US" sz="2000" dirty="0"/>
          </a:p>
        </p:txBody>
      </p:sp>
      <p:sp>
        <p:nvSpPr>
          <p:cNvPr id="32" name="card1306"/>
          <p:cNvSpPr/>
          <p:nvPr/>
        </p:nvSpPr>
        <p:spPr>
          <a:xfrm>
            <a:off x="457200" y="9294876"/>
            <a:ext cx="6647688" cy="713232"/>
          </a:xfrm>
          <a:prstGeom prst="roundRect">
            <a:avLst>
              <a:gd name="adj" fmla="val 128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3" name="box9"/>
          <p:cNvSpPr/>
          <p:nvPr/>
        </p:nvSpPr>
        <p:spPr>
          <a:xfrm>
            <a:off x="685800" y="944575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1325880" y="9294876"/>
            <a:ext cx="56418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惨事ストレス対策の体制がある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まとめ</a:t>
            </a:r>
            <a:endParaRPr lang="en-US" sz="2800" dirty="0"/>
          </a:p>
        </p:txBody>
      </p:sp>
      <p:sp>
        <p:nvSpPr>
          <p:cNvPr id="3" name="ic130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0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308"/>
          <p:cNvSpPr/>
          <p:nvPr/>
        </p:nvSpPr>
        <p:spPr>
          <a:xfrm>
            <a:off x="457200" y="1600200"/>
            <a:ext cx="6647688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309-circle"/>
          <p:cNvSpPr/>
          <p:nvPr/>
        </p:nvSpPr>
        <p:spPr>
          <a:xfrm>
            <a:off x="621792" y="20208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30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17773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673352"/>
            <a:ext cx="5477256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安置所・仮埋葬地を平時に決める</a:t>
            </a:r>
            <a:endParaRPr lang="en-US" sz="2000" dirty="0"/>
          </a:p>
        </p:txBody>
      </p:sp>
      <p:sp>
        <p:nvSpPr>
          <p:cNvPr id="9" name="card1310"/>
          <p:cNvSpPr/>
          <p:nvPr/>
        </p:nvSpPr>
        <p:spPr>
          <a:xfrm>
            <a:off x="457200" y="3383280"/>
            <a:ext cx="6647688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311-circle"/>
          <p:cNvSpPr/>
          <p:nvPr/>
        </p:nvSpPr>
        <p:spPr>
          <a:xfrm>
            <a:off x="621792" y="380390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31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03" y="396081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90472" y="3456432"/>
            <a:ext cx="5477256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防護具・納体袋・タグを備蓄</a:t>
            </a:r>
            <a:endParaRPr lang="en-US" sz="2000" dirty="0"/>
          </a:p>
        </p:txBody>
      </p:sp>
      <p:sp>
        <p:nvSpPr>
          <p:cNvPr id="13" name="card1312"/>
          <p:cNvSpPr/>
          <p:nvPr/>
        </p:nvSpPr>
        <p:spPr>
          <a:xfrm>
            <a:off x="457200" y="5166360"/>
            <a:ext cx="6647688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313-circle"/>
          <p:cNvSpPr/>
          <p:nvPr/>
        </p:nvSpPr>
        <p:spPr>
          <a:xfrm>
            <a:off x="621792" y="55869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31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74389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5239512"/>
            <a:ext cx="5477256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関係機関と合同で実技訓練</a:t>
            </a:r>
            <a:endParaRPr lang="en-US" sz="2000" dirty="0"/>
          </a:p>
        </p:txBody>
      </p:sp>
      <p:sp>
        <p:nvSpPr>
          <p:cNvPr id="17" name="card1314"/>
          <p:cNvSpPr/>
          <p:nvPr/>
        </p:nvSpPr>
        <p:spPr>
          <a:xfrm>
            <a:off x="457200" y="6949440"/>
            <a:ext cx="6647688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315-circle"/>
          <p:cNvSpPr/>
          <p:nvPr/>
        </p:nvSpPr>
        <p:spPr>
          <a:xfrm>
            <a:off x="621792" y="737006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31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03" y="752697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490472" y="7022592"/>
            <a:ext cx="5477256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職員自身を守る仕組みを</a:t>
            </a:r>
            <a:endParaRPr lang="en-US" sz="2000" dirty="0"/>
          </a:p>
        </p:txBody>
      </p:sp>
      <p:sp>
        <p:nvSpPr>
          <p:cNvPr id="21" name="card1316"/>
          <p:cNvSpPr/>
          <p:nvPr/>
        </p:nvSpPr>
        <p:spPr>
          <a:xfrm>
            <a:off x="457200" y="8732520"/>
            <a:ext cx="6647688" cy="1325880"/>
          </a:xfrm>
          <a:prstGeom prst="roundRect">
            <a:avLst>
              <a:gd name="adj" fmla="val 689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8778240"/>
            <a:ext cx="60990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御遺体の尊厳、ご家族の心、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そして職員の心を守ることが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災害対応の大切な一部です。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参考資料（1/2）</a:t>
            </a:r>
            <a:endParaRPr lang="en-US" sz="2800" dirty="0"/>
          </a:p>
        </p:txBody>
      </p:sp>
      <p:sp>
        <p:nvSpPr>
          <p:cNvPr id="3" name="ic1317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1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318"/>
          <p:cNvSpPr/>
          <p:nvPr/>
        </p:nvSpPr>
        <p:spPr>
          <a:xfrm>
            <a:off x="457200" y="160020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63677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PAHO/WHO「災害時の遺体管理」日本語版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汎米保健機構・世界保健機関</a:t>
            </a:r>
            <a:endParaRPr lang="en-US" sz="2000" dirty="0"/>
          </a:p>
        </p:txBody>
      </p:sp>
      <p:sp>
        <p:nvSpPr>
          <p:cNvPr id="7" name="card1319"/>
          <p:cNvSpPr/>
          <p:nvPr/>
        </p:nvSpPr>
        <p:spPr>
          <a:xfrm>
            <a:off x="457200" y="303276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306933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Dead Bodies in Disaster Situations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PAHO/WHO（英語版）</a:t>
            </a:r>
            <a:endParaRPr lang="en-US" sz="2000" dirty="0"/>
          </a:p>
        </p:txBody>
      </p:sp>
      <p:sp>
        <p:nvSpPr>
          <p:cNvPr id="9" name="card1320"/>
          <p:cNvSpPr/>
          <p:nvPr/>
        </p:nvSpPr>
        <p:spPr>
          <a:xfrm>
            <a:off x="457200" y="446532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450189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災害後の遺体管理：初動対応者向け現場マニュアル 第二版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ICRC・WHO・IFRC ほか</a:t>
            </a:r>
            <a:endParaRPr lang="en-US" sz="2000" dirty="0"/>
          </a:p>
        </p:txBody>
      </p:sp>
      <p:sp>
        <p:nvSpPr>
          <p:cNvPr id="11" name="card1321"/>
          <p:cNvSpPr/>
          <p:nvPr/>
        </p:nvSpPr>
        <p:spPr>
          <a:xfrm>
            <a:off x="457200" y="589788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593445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in the Aftermath of Disasters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インド国家災害管理庁（NDMA）</a:t>
            </a:r>
            <a:endParaRPr lang="en-US" sz="2000" dirty="0"/>
          </a:p>
        </p:txBody>
      </p:sp>
      <p:sp>
        <p:nvSpPr>
          <p:cNvPr id="13" name="card1322"/>
          <p:cNvSpPr/>
          <p:nvPr/>
        </p:nvSpPr>
        <p:spPr>
          <a:xfrm>
            <a:off x="457200" y="733044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736701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and Missing Persons Field Manual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フィリピン内務自治省 地方政府アカデミー（2021）</a:t>
            </a:r>
            <a:endParaRPr lang="en-US" sz="2000" dirty="0"/>
          </a:p>
        </p:txBody>
      </p:sp>
      <p:sp>
        <p:nvSpPr>
          <p:cNvPr id="15" name="card1323"/>
          <p:cNvSpPr/>
          <p:nvPr/>
        </p:nvSpPr>
        <p:spPr>
          <a:xfrm>
            <a:off x="457200" y="876300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879957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災害時における遺体の取扱いに関する共通指針（検視・検案等活動マニュアル）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東京都（平成29年8月）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参考資料（2/2）</a:t>
            </a:r>
            <a:endParaRPr lang="en-US" sz="2800" dirty="0"/>
          </a:p>
        </p:txBody>
      </p:sp>
      <p:sp>
        <p:nvSpPr>
          <p:cNvPr id="3" name="ic1324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325"/>
          <p:cNvSpPr/>
          <p:nvPr/>
        </p:nvSpPr>
        <p:spPr>
          <a:xfrm>
            <a:off x="457200" y="160020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63677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遺体の取扱いに対する心得及び遺体適正処理ガイドライン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広域火葬計画 別添</a:t>
            </a:r>
            <a:endParaRPr lang="en-US" sz="2000" dirty="0"/>
          </a:p>
        </p:txBody>
      </p:sp>
      <p:sp>
        <p:nvSpPr>
          <p:cNvPr id="7" name="card1326"/>
          <p:cNvSpPr/>
          <p:nvPr/>
        </p:nvSpPr>
        <p:spPr>
          <a:xfrm>
            <a:off x="457200" y="303276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306933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健衛発0730第1号（平成26年7月30日）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健康局生活衛生課長通知</a:t>
            </a:r>
            <a:endParaRPr lang="en-US" sz="2000" dirty="0"/>
          </a:p>
        </p:txBody>
      </p:sp>
      <p:sp>
        <p:nvSpPr>
          <p:cNvPr id="9" name="card1327"/>
          <p:cNvSpPr/>
          <p:nvPr/>
        </p:nvSpPr>
        <p:spPr>
          <a:xfrm>
            <a:off x="457200" y="446532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450189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事業者等における適切な御遺体の取扱い等に関するガイドライン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生活衛生課（令和7年10月29日）</a:t>
            </a:r>
            <a:endParaRPr lang="en-US" sz="2000" dirty="0"/>
          </a:p>
        </p:txBody>
      </p:sp>
      <p:sp>
        <p:nvSpPr>
          <p:cNvPr id="11" name="card1328"/>
          <p:cNvSpPr/>
          <p:nvPr/>
        </p:nvSpPr>
        <p:spPr>
          <a:xfrm>
            <a:off x="457200" y="589788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593445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遺体確認時の遺族への支援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藤代 富広　トラウマティック・ストレス 第10巻第1号</a:t>
            </a:r>
            <a:endParaRPr lang="en-US" sz="2000" dirty="0"/>
          </a:p>
        </p:txBody>
      </p:sp>
      <p:sp>
        <p:nvSpPr>
          <p:cNvPr id="13" name="card1329"/>
          <p:cNvSpPr/>
          <p:nvPr/>
        </p:nvSpPr>
        <p:spPr>
          <a:xfrm>
            <a:off x="457200" y="733044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736701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大規模自然災害発生後のご遺体管理（仮埋葬）について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15" name="card1330"/>
          <p:cNvSpPr/>
          <p:nvPr/>
        </p:nvSpPr>
        <p:spPr>
          <a:xfrm>
            <a:off x="457200" y="8763000"/>
            <a:ext cx="6647688" cy="129540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8799576"/>
            <a:ext cx="6190488" cy="1222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カスタム遺体圧縮袋（VacSeal）の作成提案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411480"/>
            <a:ext cx="57332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作成・お問い合わせ</a:t>
            </a:r>
            <a:endParaRPr lang="en-US" sz="2800" dirty="0"/>
          </a:p>
        </p:txBody>
      </p:sp>
      <p:sp>
        <p:nvSpPr>
          <p:cNvPr id="3" name="ic1331-circle"/>
          <p:cNvSpPr/>
          <p:nvPr/>
        </p:nvSpPr>
        <p:spPr>
          <a:xfrm>
            <a:off x="457200" y="576072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732983"/>
            <a:ext cx="399410" cy="399410"/>
          </a:xfrm>
          <a:prstGeom prst="rect">
            <a:avLst/>
          </a:prstGeom>
        </p:spPr>
      </p:pic>
      <p:sp>
        <p:nvSpPr>
          <p:cNvPr id="5" name="card1332"/>
          <p:cNvSpPr/>
          <p:nvPr/>
        </p:nvSpPr>
        <p:spPr>
          <a:xfrm>
            <a:off x="457200" y="1600200"/>
            <a:ext cx="6647688" cy="8458200"/>
          </a:xfrm>
          <a:prstGeom prst="roundRect">
            <a:avLst>
              <a:gd name="adj" fmla="val 13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qr-xrescue" descr="qr_xresc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004" y="2057400"/>
            <a:ext cx="2926080" cy="29260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5074920"/>
            <a:ext cx="6647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XRESCUE.JP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669280"/>
            <a:ext cx="6099048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作成</a:t>
            </a:r>
            <a:endParaRPr lang="en-US" sz="2000" dirty="0"/>
          </a:p>
          <a:p>
            <a:pPr algn="ctr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一般社団法人</a:t>
            </a:r>
            <a:endParaRPr lang="en-US" sz="2000" dirty="0"/>
          </a:p>
          <a:p>
            <a:pPr algn="ctr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日本防災教育訓練センター</a:t>
            </a:r>
            <a:endParaRPr lang="en-US" sz="2000" dirty="0"/>
          </a:p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代表理事　サニー カミヤ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資料・研修のご案内はQRコードから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64808" y="1019556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aster Care">
  <a:themeElements>
    <a:clrScheme name="Disaster Care">
      <a:dk1>
        <a:srgbClr val="1F2A30"/>
      </a:dk1>
      <a:lt1>
        <a:srgbClr val="FFFFFF"/>
      </a:lt1>
      <a:dk2>
        <a:srgbClr val="2F4858"/>
      </a:dk2>
      <a:lt2>
        <a:srgbClr val="EEF3F0"/>
      </a:lt2>
      <a:accent1>
        <a:srgbClr val="3F6F5A"/>
      </a:accent1>
      <a:accent2>
        <a:srgbClr val="B8862B"/>
      </a:accent2>
      <a:accent3>
        <a:srgbClr val="9E3A3A"/>
      </a:accent3>
      <a:accent4>
        <a:srgbClr val="4C6A8A"/>
      </a:accent4>
      <a:accent5>
        <a:srgbClr val="7A6C9D"/>
      </a:accent5>
      <a:accent6>
        <a:srgbClr val="5E8C7E"/>
      </a:accent6>
      <a:hlink>
        <a:srgbClr val="4C6A8A"/>
      </a:hlink>
      <a:folHlink>
        <a:srgbClr val="7A6C9D"/>
      </a:folHlink>
    </a:clrScheme>
    <a:fontScheme name="Disaster Car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97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大規模災害時の御遺体対応 準備と心のケア</dc:title>
  <dc:subject>PptxGenJS Presentation</dc:subject>
  <dc:creator>PptxGenJS</dc:creator>
  <cp:lastModifiedBy>PptxGenJS</cp:lastModifiedBy>
  <cp:revision>1</cp:revision>
  <dcterms:created xsi:type="dcterms:W3CDTF">2026-10-02T04:44:16Z</dcterms:created>
  <dcterms:modified xsi:type="dcterms:W3CDTF">2026-10-02T04:44:16Z</dcterms:modified>
</cp:coreProperties>
</file>